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4501" r:id="rId1"/>
  </p:sldMasterIdLst>
  <p:notesMasterIdLst>
    <p:notesMasterId r:id="rId27"/>
  </p:notesMasterIdLst>
  <p:handoutMasterIdLst>
    <p:handoutMasterId r:id="rId28"/>
  </p:handoutMasterIdLst>
  <p:sldIdLst>
    <p:sldId id="264" r:id="rId2"/>
    <p:sldId id="266" r:id="rId3"/>
    <p:sldId id="267" r:id="rId4"/>
    <p:sldId id="268" r:id="rId5"/>
    <p:sldId id="270" r:id="rId6"/>
    <p:sldId id="290" r:id="rId7"/>
    <p:sldId id="272" r:id="rId8"/>
    <p:sldId id="274" r:id="rId9"/>
    <p:sldId id="291" r:id="rId10"/>
    <p:sldId id="276" r:id="rId11"/>
    <p:sldId id="277" r:id="rId12"/>
    <p:sldId id="278" r:id="rId13"/>
    <p:sldId id="280" r:id="rId14"/>
    <p:sldId id="292" r:id="rId15"/>
    <p:sldId id="282" r:id="rId16"/>
    <p:sldId id="284" r:id="rId17"/>
    <p:sldId id="293" r:id="rId18"/>
    <p:sldId id="289" r:id="rId19"/>
    <p:sldId id="296" r:id="rId20"/>
    <p:sldId id="297" r:id="rId21"/>
    <p:sldId id="298" r:id="rId22"/>
    <p:sldId id="299" r:id="rId23"/>
    <p:sldId id="300" r:id="rId24"/>
    <p:sldId id="301" r:id="rId25"/>
    <p:sldId id="302" r:id="rId26"/>
  </p:sldIdLst>
  <p:sldSz cx="9144000" cy="6858000" type="screen4x3"/>
  <p:notesSz cx="6858000" cy="9144000"/>
  <p:custDataLst>
    <p:tags r:id="rId29"/>
  </p:custDataLst>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9pPr>
  </p:defaultTextStyle>
  <p:extLst>
    <p:ext uri="{521415D9-36F7-43E2-AB2F-B90AF26B5E84}">
      <p14:sectionLst xmlns:p14="http://schemas.microsoft.com/office/powerpoint/2010/main">
        <p14:section name="Main Content" id="{F38A70C3-D547-45BB-BC35-82BB718CB620}">
          <p14:sldIdLst>
            <p14:sldId id="264"/>
            <p14:sldId id="266"/>
            <p14:sldId id="267"/>
            <p14:sldId id="268"/>
            <p14:sldId id="270"/>
            <p14:sldId id="290"/>
            <p14:sldId id="272"/>
            <p14:sldId id="274"/>
            <p14:sldId id="291"/>
            <p14:sldId id="276"/>
            <p14:sldId id="277"/>
            <p14:sldId id="278"/>
            <p14:sldId id="280"/>
            <p14:sldId id="292"/>
            <p14:sldId id="282"/>
            <p14:sldId id="284"/>
            <p14:sldId id="293"/>
            <p14:sldId id="289"/>
            <p14:sldId id="296"/>
          </p14:sldIdLst>
        </p14:section>
        <p14:section name="Appendix: Image Descriptions for Unsighted Students" id="{B8B1A096-3A67-4F01-953D-7A000B588C9D}">
          <p14:sldIdLst>
            <p14:sldId id="297"/>
            <p14:sldId id="298"/>
            <p14:sldId id="299"/>
            <p14:sldId id="300"/>
            <p14:sldId id="301"/>
            <p14:sldId id="30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7AB7"/>
    <a:srgbClr val="2B7191"/>
    <a:srgbClr val="125F9A"/>
    <a:srgbClr val="0000FF"/>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4381" autoAdjust="0"/>
    <p:restoredTop sz="55900" autoAdjust="0"/>
  </p:normalViewPr>
  <p:slideViewPr>
    <p:cSldViewPr>
      <p:cViewPr varScale="1">
        <p:scale>
          <a:sx n="50" d="100"/>
          <a:sy n="50" d="100"/>
        </p:scale>
        <p:origin x="139"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45" d="100"/>
        <a:sy n="45"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F7CB80-DD0A-EF45-B030-FAF922F65DBB}" type="doc">
      <dgm:prSet loTypeId="urn:microsoft.com/office/officeart/2005/8/layout/process1" loCatId="" qsTypeId="urn:microsoft.com/office/officeart/2005/8/quickstyle/simple4" qsCatId="simple" csTypeId="urn:microsoft.com/office/officeart/2005/8/colors/colorful2" csCatId="colorful" phldr="1"/>
      <dgm:spPr/>
    </dgm:pt>
    <dgm:pt modelId="{E3408ECC-357C-B94F-9D07-8639CAC6D8BD}">
      <dgm:prSet phldrT="[Text]" custT="1"/>
      <dgm:spPr/>
      <dgm:t>
        <a:bodyPr/>
        <a:lstStyle/>
        <a:p>
          <a:r>
            <a:rPr lang="en-US" sz="2400" b="1" dirty="0">
              <a:latin typeface="Arial" charset="0"/>
              <a:ea typeface="ＭＳ Ｐゴシック" charset="0"/>
              <a:cs typeface="ＭＳ Ｐゴシック" charset="0"/>
            </a:rPr>
            <a:t>Clean technology</a:t>
          </a:r>
        </a:p>
        <a:p>
          <a:r>
            <a:rPr lang="en-US" sz="1400" dirty="0" err="1">
              <a:latin typeface="Arial" charset="0"/>
              <a:ea typeface="ＭＳ Ｐゴシック" charset="0"/>
            </a:rPr>
            <a:t>esses</a:t>
          </a:r>
          <a:r>
            <a:rPr lang="en-US" sz="1400" dirty="0">
              <a:latin typeface="Arial" charset="0"/>
              <a:ea typeface="ＭＳ Ｐゴシック" charset="0"/>
            </a:rPr>
            <a:t> develop innovative, new technologies that support sustainability</a:t>
          </a:r>
          <a:endParaRPr lang="en-US" sz="1400" dirty="0"/>
        </a:p>
      </dgm:t>
    </dgm:pt>
    <dgm:pt modelId="{D377A4A5-E1A9-5441-A628-B03BF2FE080B}" type="parTrans" cxnId="{1DE62D55-157E-F94F-9CF6-16B869E33464}">
      <dgm:prSet/>
      <dgm:spPr/>
      <dgm:t>
        <a:bodyPr/>
        <a:lstStyle/>
        <a:p>
          <a:endParaRPr lang="en-US"/>
        </a:p>
      </dgm:t>
    </dgm:pt>
    <dgm:pt modelId="{F47C2BF4-D242-244E-9160-532C8EB832A3}" type="sibTrans" cxnId="{1DE62D55-157E-F94F-9CF6-16B869E33464}">
      <dgm:prSet/>
      <dgm:spPr/>
      <dgm:t>
        <a:bodyPr/>
        <a:lstStyle/>
        <a:p>
          <a:endParaRPr lang="en-US"/>
        </a:p>
      </dgm:t>
    </dgm:pt>
    <dgm:pt modelId="{3B3C2BF1-D1AF-3D4F-89CB-9C16622A5604}">
      <dgm:prSet phldrT="[Text]" custT="1"/>
      <dgm:spPr>
        <a:gradFill rotWithShape="0">
          <a:gsLst>
            <a:gs pos="0">
              <a:srgbClr val="127AB7"/>
            </a:gs>
            <a:gs pos="50000">
              <a:schemeClr val="accent2">
                <a:hueOff val="246316"/>
                <a:satOff val="1515"/>
                <a:lumOff val="-11862"/>
                <a:alphaOff val="0"/>
                <a:satMod val="110000"/>
                <a:lumMod val="100000"/>
                <a:shade val="100000"/>
              </a:schemeClr>
            </a:gs>
            <a:gs pos="100000">
              <a:schemeClr val="accent2">
                <a:hueOff val="246316"/>
                <a:satOff val="1515"/>
                <a:lumOff val="-11862"/>
                <a:alphaOff val="0"/>
                <a:lumMod val="99000"/>
                <a:satMod val="120000"/>
                <a:shade val="78000"/>
              </a:schemeClr>
            </a:gs>
          </a:gsLst>
        </a:gradFill>
      </dgm:spPr>
      <dgm:t>
        <a:bodyPr/>
        <a:lstStyle/>
        <a:p>
          <a:endParaRPr lang="en-US" sz="1400" dirty="0"/>
        </a:p>
      </dgm:t>
    </dgm:pt>
    <dgm:pt modelId="{3B4B3992-1151-924D-B43F-3C867E443B0A}" type="parTrans" cxnId="{BA908890-E5E6-9B41-8196-C2FDADE7DF1D}">
      <dgm:prSet/>
      <dgm:spPr/>
      <dgm:t>
        <a:bodyPr/>
        <a:lstStyle/>
        <a:p>
          <a:endParaRPr lang="en-US"/>
        </a:p>
      </dgm:t>
    </dgm:pt>
    <dgm:pt modelId="{C7FDC2D3-629A-DA4E-9EC7-47906DB7D2B0}" type="sibTrans" cxnId="{BA908890-E5E6-9B41-8196-C2FDADE7DF1D}">
      <dgm:prSet/>
      <dgm:spPr/>
      <dgm:t>
        <a:bodyPr/>
        <a:lstStyle/>
        <a:p>
          <a:endParaRPr lang="en-US"/>
        </a:p>
      </dgm:t>
    </dgm:pt>
    <dgm:pt modelId="{1BEEAC54-7F08-3049-8365-02DC3B627607}">
      <dgm:prSet phldrT="[Text]" custT="1"/>
      <dgm:spPr>
        <a:gradFill rotWithShape="0">
          <a:gsLst>
            <a:gs pos="0">
              <a:srgbClr val="2B7191"/>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gradFill>
      </dgm:spPr>
      <dgm:t>
        <a:bodyPr/>
        <a:lstStyle/>
        <a:p>
          <a:endParaRPr lang="en-US" sz="1400" dirty="0"/>
        </a:p>
      </dgm:t>
    </dgm:pt>
    <dgm:pt modelId="{A1ED4DD3-FC31-8F49-9301-A9BC49F5823E}" type="parTrans" cxnId="{4B3D9A27-9948-2143-B084-1114C76D7A45}">
      <dgm:prSet/>
      <dgm:spPr/>
      <dgm:t>
        <a:bodyPr/>
        <a:lstStyle/>
        <a:p>
          <a:endParaRPr lang="en-US"/>
        </a:p>
      </dgm:t>
    </dgm:pt>
    <dgm:pt modelId="{018F6059-B8D2-EA40-A58A-6DAC304EFBC6}" type="sibTrans" cxnId="{4B3D9A27-9948-2143-B084-1114C76D7A45}">
      <dgm:prSet/>
      <dgm:spPr/>
      <dgm:t>
        <a:bodyPr/>
        <a:lstStyle/>
        <a:p>
          <a:endParaRPr lang="en-US"/>
        </a:p>
      </dgm:t>
    </dgm:pt>
    <dgm:pt modelId="{AA4C7B89-72AC-D04F-A028-CEF6F57A8554}" type="pres">
      <dgm:prSet presAssocID="{4DF7CB80-DD0A-EF45-B030-FAF922F65DBB}" presName="Name0" presStyleCnt="0">
        <dgm:presLayoutVars>
          <dgm:dir/>
          <dgm:resizeHandles val="exact"/>
        </dgm:presLayoutVars>
      </dgm:prSet>
      <dgm:spPr/>
    </dgm:pt>
    <dgm:pt modelId="{CCA09017-3298-A149-A9D1-0B2EB128F94E}" type="pres">
      <dgm:prSet presAssocID="{1BEEAC54-7F08-3049-8365-02DC3B627607}" presName="node" presStyleLbl="node1" presStyleIdx="0" presStyleCnt="3">
        <dgm:presLayoutVars>
          <dgm:bulletEnabled val="1"/>
        </dgm:presLayoutVars>
      </dgm:prSet>
      <dgm:spPr/>
    </dgm:pt>
    <dgm:pt modelId="{2C6DDD21-C185-F742-B8A3-B1232817C92C}" type="pres">
      <dgm:prSet presAssocID="{018F6059-B8D2-EA40-A58A-6DAC304EFBC6}" presName="sibTrans" presStyleLbl="sibTrans2D1" presStyleIdx="0" presStyleCnt="2"/>
      <dgm:spPr/>
    </dgm:pt>
    <dgm:pt modelId="{FDE58F90-024D-C04B-962E-7042D7227E4B}" type="pres">
      <dgm:prSet presAssocID="{018F6059-B8D2-EA40-A58A-6DAC304EFBC6}" presName="connectorText" presStyleLbl="sibTrans2D1" presStyleIdx="0" presStyleCnt="2"/>
      <dgm:spPr/>
    </dgm:pt>
    <dgm:pt modelId="{14DBEAF2-FCF4-104C-96B3-31AB8AEBCD40}" type="pres">
      <dgm:prSet presAssocID="{3B3C2BF1-D1AF-3D4F-89CB-9C16622A5604}" presName="node" presStyleLbl="node1" presStyleIdx="1" presStyleCnt="3">
        <dgm:presLayoutVars>
          <dgm:bulletEnabled val="1"/>
        </dgm:presLayoutVars>
      </dgm:prSet>
      <dgm:spPr/>
    </dgm:pt>
    <dgm:pt modelId="{E381D26E-5269-3F45-918D-05338DEEAA6C}" type="pres">
      <dgm:prSet presAssocID="{C7FDC2D3-629A-DA4E-9EC7-47906DB7D2B0}" presName="sibTrans" presStyleLbl="sibTrans2D1" presStyleIdx="1" presStyleCnt="2"/>
      <dgm:spPr/>
    </dgm:pt>
    <dgm:pt modelId="{32B1AB9B-0403-C342-998A-F074F94BE438}" type="pres">
      <dgm:prSet presAssocID="{C7FDC2D3-629A-DA4E-9EC7-47906DB7D2B0}" presName="connectorText" presStyleLbl="sibTrans2D1" presStyleIdx="1" presStyleCnt="2"/>
      <dgm:spPr/>
    </dgm:pt>
    <dgm:pt modelId="{21C91C5C-949D-274E-96CB-3D0536C6B8F1}" type="pres">
      <dgm:prSet presAssocID="{E3408ECC-357C-B94F-9D07-8639CAC6D8BD}" presName="node" presStyleLbl="node1" presStyleIdx="2" presStyleCnt="3">
        <dgm:presLayoutVars>
          <dgm:bulletEnabled val="1"/>
        </dgm:presLayoutVars>
      </dgm:prSet>
      <dgm:spPr/>
    </dgm:pt>
  </dgm:ptLst>
  <dgm:cxnLst>
    <dgm:cxn modelId="{AFD76918-55D7-43DB-9A87-27FA344E2DEC}" type="presOf" srcId="{018F6059-B8D2-EA40-A58A-6DAC304EFBC6}" destId="{FDE58F90-024D-C04B-962E-7042D7227E4B}" srcOrd="1" destOrd="0" presId="urn:microsoft.com/office/officeart/2005/8/layout/process1"/>
    <dgm:cxn modelId="{4B3D9A27-9948-2143-B084-1114C76D7A45}" srcId="{4DF7CB80-DD0A-EF45-B030-FAF922F65DBB}" destId="{1BEEAC54-7F08-3049-8365-02DC3B627607}" srcOrd="0" destOrd="0" parTransId="{A1ED4DD3-FC31-8F49-9301-A9BC49F5823E}" sibTransId="{018F6059-B8D2-EA40-A58A-6DAC304EFBC6}"/>
    <dgm:cxn modelId="{556CB42B-5523-49F6-B8C4-5026D143E01F}" type="presOf" srcId="{C7FDC2D3-629A-DA4E-9EC7-47906DB7D2B0}" destId="{E381D26E-5269-3F45-918D-05338DEEAA6C}" srcOrd="0" destOrd="0" presId="urn:microsoft.com/office/officeart/2005/8/layout/process1"/>
    <dgm:cxn modelId="{401A4560-FD6C-42B2-918B-2E1E25093DF9}" type="presOf" srcId="{3B3C2BF1-D1AF-3D4F-89CB-9C16622A5604}" destId="{14DBEAF2-FCF4-104C-96B3-31AB8AEBCD40}" srcOrd="0" destOrd="0" presId="urn:microsoft.com/office/officeart/2005/8/layout/process1"/>
    <dgm:cxn modelId="{5BDE9060-7302-481F-8850-4745B3248D89}" type="presOf" srcId="{C7FDC2D3-629A-DA4E-9EC7-47906DB7D2B0}" destId="{32B1AB9B-0403-C342-998A-F074F94BE438}" srcOrd="1" destOrd="0" presId="urn:microsoft.com/office/officeart/2005/8/layout/process1"/>
    <dgm:cxn modelId="{8D95A447-D9E7-4AA7-B945-E9EC45BAA2D0}" type="presOf" srcId="{E3408ECC-357C-B94F-9D07-8639CAC6D8BD}" destId="{21C91C5C-949D-274E-96CB-3D0536C6B8F1}" srcOrd="0" destOrd="0" presId="urn:microsoft.com/office/officeart/2005/8/layout/process1"/>
    <dgm:cxn modelId="{3E825E48-851E-4841-B1EE-0CE830F80FD0}" type="presOf" srcId="{018F6059-B8D2-EA40-A58A-6DAC304EFBC6}" destId="{2C6DDD21-C185-F742-B8A3-B1232817C92C}" srcOrd="0" destOrd="0" presId="urn:microsoft.com/office/officeart/2005/8/layout/process1"/>
    <dgm:cxn modelId="{1DE62D55-157E-F94F-9CF6-16B869E33464}" srcId="{4DF7CB80-DD0A-EF45-B030-FAF922F65DBB}" destId="{E3408ECC-357C-B94F-9D07-8639CAC6D8BD}" srcOrd="2" destOrd="0" parTransId="{D377A4A5-E1A9-5441-A628-B03BF2FE080B}" sibTransId="{F47C2BF4-D242-244E-9160-532C8EB832A3}"/>
    <dgm:cxn modelId="{BA908890-E5E6-9B41-8196-C2FDADE7DF1D}" srcId="{4DF7CB80-DD0A-EF45-B030-FAF922F65DBB}" destId="{3B3C2BF1-D1AF-3D4F-89CB-9C16622A5604}" srcOrd="1" destOrd="0" parTransId="{3B4B3992-1151-924D-B43F-3C867E443B0A}" sibTransId="{C7FDC2D3-629A-DA4E-9EC7-47906DB7D2B0}"/>
    <dgm:cxn modelId="{E2DF8ACB-D9B2-4047-A6E8-8C83CD6A95FE}" type="presOf" srcId="{1BEEAC54-7F08-3049-8365-02DC3B627607}" destId="{CCA09017-3298-A149-A9D1-0B2EB128F94E}" srcOrd="0" destOrd="0" presId="urn:microsoft.com/office/officeart/2005/8/layout/process1"/>
    <dgm:cxn modelId="{4B4B60FA-78AB-4769-80D0-9B9CD8369842}" type="presOf" srcId="{4DF7CB80-DD0A-EF45-B030-FAF922F65DBB}" destId="{AA4C7B89-72AC-D04F-A028-CEF6F57A8554}" srcOrd="0" destOrd="0" presId="urn:microsoft.com/office/officeart/2005/8/layout/process1"/>
    <dgm:cxn modelId="{7F42CDCB-D918-4102-83A7-1BC91FF19CDA}" type="presParOf" srcId="{AA4C7B89-72AC-D04F-A028-CEF6F57A8554}" destId="{CCA09017-3298-A149-A9D1-0B2EB128F94E}" srcOrd="0" destOrd="0" presId="urn:microsoft.com/office/officeart/2005/8/layout/process1"/>
    <dgm:cxn modelId="{BA5D5474-3B1F-407C-828E-59FE7728D7C5}" type="presParOf" srcId="{AA4C7B89-72AC-D04F-A028-CEF6F57A8554}" destId="{2C6DDD21-C185-F742-B8A3-B1232817C92C}" srcOrd="1" destOrd="0" presId="urn:microsoft.com/office/officeart/2005/8/layout/process1"/>
    <dgm:cxn modelId="{1AC251A5-07E8-4F24-879D-61684E8E3915}" type="presParOf" srcId="{2C6DDD21-C185-F742-B8A3-B1232817C92C}" destId="{FDE58F90-024D-C04B-962E-7042D7227E4B}" srcOrd="0" destOrd="0" presId="urn:microsoft.com/office/officeart/2005/8/layout/process1"/>
    <dgm:cxn modelId="{35FDBF2F-13EC-497F-AF1D-D309FDE73650}" type="presParOf" srcId="{AA4C7B89-72AC-D04F-A028-CEF6F57A8554}" destId="{14DBEAF2-FCF4-104C-96B3-31AB8AEBCD40}" srcOrd="2" destOrd="0" presId="urn:microsoft.com/office/officeart/2005/8/layout/process1"/>
    <dgm:cxn modelId="{3707DD62-3F2E-473A-BCD4-54D6092F5920}" type="presParOf" srcId="{AA4C7B89-72AC-D04F-A028-CEF6F57A8554}" destId="{E381D26E-5269-3F45-918D-05338DEEAA6C}" srcOrd="3" destOrd="0" presId="urn:microsoft.com/office/officeart/2005/8/layout/process1"/>
    <dgm:cxn modelId="{8DC981B4-8F04-4E1B-B40A-C2FB0CB4F929}" type="presParOf" srcId="{E381D26E-5269-3F45-918D-05338DEEAA6C}" destId="{32B1AB9B-0403-C342-998A-F074F94BE438}" srcOrd="0" destOrd="0" presId="urn:microsoft.com/office/officeart/2005/8/layout/process1"/>
    <dgm:cxn modelId="{F6CCFE2C-FE9F-4890-B9BF-5D5870D6C02D}" type="presParOf" srcId="{AA4C7B89-72AC-D04F-A028-CEF6F57A8554}" destId="{21C91C5C-949D-274E-96CB-3D0536C6B8F1}"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A09017-3298-A149-A9D1-0B2EB128F94E}">
      <dsp:nvSpPr>
        <dsp:cNvPr id="0" name=""/>
        <dsp:cNvSpPr/>
      </dsp:nvSpPr>
      <dsp:spPr>
        <a:xfrm>
          <a:off x="7366" y="1123711"/>
          <a:ext cx="2201912" cy="1816577"/>
        </a:xfrm>
        <a:prstGeom prst="roundRect">
          <a:avLst>
            <a:gd name="adj" fmla="val 10000"/>
          </a:avLst>
        </a:prstGeom>
        <a:gradFill rotWithShape="0">
          <a:gsLst>
            <a:gs pos="0">
              <a:srgbClr val="2B7191"/>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60572" y="1176917"/>
        <a:ext cx="2095500" cy="1710165"/>
      </dsp:txXfrm>
    </dsp:sp>
    <dsp:sp modelId="{2C6DDD21-C185-F742-B8A3-B1232817C92C}">
      <dsp:nvSpPr>
        <dsp:cNvPr id="0" name=""/>
        <dsp:cNvSpPr/>
      </dsp:nvSpPr>
      <dsp:spPr>
        <a:xfrm>
          <a:off x="2429470" y="1758962"/>
          <a:ext cx="466805" cy="546074"/>
        </a:xfrm>
        <a:prstGeom prst="rightArrow">
          <a:avLst>
            <a:gd name="adj1" fmla="val 600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2429470" y="1868177"/>
        <a:ext cx="326764" cy="327644"/>
      </dsp:txXfrm>
    </dsp:sp>
    <dsp:sp modelId="{14DBEAF2-FCF4-104C-96B3-31AB8AEBCD40}">
      <dsp:nvSpPr>
        <dsp:cNvPr id="0" name=""/>
        <dsp:cNvSpPr/>
      </dsp:nvSpPr>
      <dsp:spPr>
        <a:xfrm>
          <a:off x="3090043" y="1123711"/>
          <a:ext cx="2201912" cy="1816577"/>
        </a:xfrm>
        <a:prstGeom prst="roundRect">
          <a:avLst>
            <a:gd name="adj" fmla="val 10000"/>
          </a:avLst>
        </a:prstGeom>
        <a:gradFill rotWithShape="0">
          <a:gsLst>
            <a:gs pos="0">
              <a:srgbClr val="127AB7"/>
            </a:gs>
            <a:gs pos="50000">
              <a:schemeClr val="accent2">
                <a:hueOff val="246316"/>
                <a:satOff val="1515"/>
                <a:lumOff val="-11862"/>
                <a:alphaOff val="0"/>
                <a:satMod val="110000"/>
                <a:lumMod val="100000"/>
                <a:shade val="100000"/>
              </a:schemeClr>
            </a:gs>
            <a:gs pos="100000">
              <a:schemeClr val="accent2">
                <a:hueOff val="246316"/>
                <a:satOff val="1515"/>
                <a:lumOff val="-1186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3143249" y="1176917"/>
        <a:ext cx="2095500" cy="1710165"/>
      </dsp:txXfrm>
    </dsp:sp>
    <dsp:sp modelId="{E381D26E-5269-3F45-918D-05338DEEAA6C}">
      <dsp:nvSpPr>
        <dsp:cNvPr id="0" name=""/>
        <dsp:cNvSpPr/>
      </dsp:nvSpPr>
      <dsp:spPr>
        <a:xfrm>
          <a:off x="5512147" y="1758962"/>
          <a:ext cx="466805" cy="546074"/>
        </a:xfrm>
        <a:prstGeom prst="rightArrow">
          <a:avLst>
            <a:gd name="adj1" fmla="val 60000"/>
            <a:gd name="adj2" fmla="val 50000"/>
          </a:avLst>
        </a:prstGeom>
        <a:gradFill rotWithShape="0">
          <a:gsLst>
            <a:gs pos="0">
              <a:schemeClr val="accent2">
                <a:hueOff val="492632"/>
                <a:satOff val="3030"/>
                <a:lumOff val="-23725"/>
                <a:alphaOff val="0"/>
                <a:satMod val="103000"/>
                <a:lumMod val="102000"/>
                <a:tint val="94000"/>
              </a:schemeClr>
            </a:gs>
            <a:gs pos="50000">
              <a:schemeClr val="accent2">
                <a:hueOff val="492632"/>
                <a:satOff val="3030"/>
                <a:lumOff val="-23725"/>
                <a:alphaOff val="0"/>
                <a:satMod val="110000"/>
                <a:lumMod val="100000"/>
                <a:shade val="100000"/>
              </a:schemeClr>
            </a:gs>
            <a:gs pos="100000">
              <a:schemeClr val="accent2">
                <a:hueOff val="492632"/>
                <a:satOff val="3030"/>
                <a:lumOff val="-2372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5512147" y="1868177"/>
        <a:ext cx="326764" cy="327644"/>
      </dsp:txXfrm>
    </dsp:sp>
    <dsp:sp modelId="{21C91C5C-949D-274E-96CB-3D0536C6B8F1}">
      <dsp:nvSpPr>
        <dsp:cNvPr id="0" name=""/>
        <dsp:cNvSpPr/>
      </dsp:nvSpPr>
      <dsp:spPr>
        <a:xfrm>
          <a:off x="6172720" y="1123711"/>
          <a:ext cx="2201912" cy="1816577"/>
        </a:xfrm>
        <a:prstGeom prst="roundRect">
          <a:avLst>
            <a:gd name="adj" fmla="val 10000"/>
          </a:avLst>
        </a:prstGeom>
        <a:gradFill rotWithShape="0">
          <a:gsLst>
            <a:gs pos="0">
              <a:schemeClr val="accent2">
                <a:hueOff val="492632"/>
                <a:satOff val="3030"/>
                <a:lumOff val="-23725"/>
                <a:alphaOff val="0"/>
                <a:satMod val="103000"/>
                <a:lumMod val="102000"/>
                <a:tint val="94000"/>
              </a:schemeClr>
            </a:gs>
            <a:gs pos="50000">
              <a:schemeClr val="accent2">
                <a:hueOff val="492632"/>
                <a:satOff val="3030"/>
                <a:lumOff val="-23725"/>
                <a:alphaOff val="0"/>
                <a:satMod val="110000"/>
                <a:lumMod val="100000"/>
                <a:shade val="100000"/>
              </a:schemeClr>
            </a:gs>
            <a:gs pos="100000">
              <a:schemeClr val="accent2">
                <a:hueOff val="492632"/>
                <a:satOff val="3030"/>
                <a:lumOff val="-2372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Arial" charset="0"/>
              <a:ea typeface="ＭＳ Ｐゴシック" charset="0"/>
              <a:cs typeface="ＭＳ Ｐゴシック" charset="0"/>
            </a:rPr>
            <a:t>Clean technology</a:t>
          </a:r>
        </a:p>
        <a:p>
          <a:pPr marL="0" lvl="0" indent="0" algn="ctr" defTabSz="1066800">
            <a:lnSpc>
              <a:spcPct val="90000"/>
            </a:lnSpc>
            <a:spcBef>
              <a:spcPct val="0"/>
            </a:spcBef>
            <a:spcAft>
              <a:spcPct val="35000"/>
            </a:spcAft>
            <a:buNone/>
          </a:pPr>
          <a:r>
            <a:rPr lang="en-US" sz="1400" kern="1200" dirty="0" err="1">
              <a:latin typeface="Arial" charset="0"/>
              <a:ea typeface="ＭＳ Ｐゴシック" charset="0"/>
            </a:rPr>
            <a:t>esses</a:t>
          </a:r>
          <a:r>
            <a:rPr lang="en-US" sz="1400" kern="1200" dirty="0">
              <a:latin typeface="Arial" charset="0"/>
              <a:ea typeface="ＭＳ Ｐゴシック" charset="0"/>
            </a:rPr>
            <a:t> develop innovative, new technologies that support sustainability</a:t>
          </a:r>
          <a:endParaRPr lang="en-US" sz="1400" kern="1200" dirty="0"/>
        </a:p>
      </dsp:txBody>
      <dsp:txXfrm>
        <a:off x="6225926" y="1176917"/>
        <a:ext cx="2095500" cy="1710165"/>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Tahoma" charset="0"/>
                <a:ea typeface="MS PGothic" charset="-128"/>
              </a:defRPr>
            </a:lvl1pPr>
          </a:lstStyle>
          <a:p>
            <a:pPr>
              <a:defRPr/>
            </a:pPr>
            <a:fld id="{2B8DCD98-93F4-418E-A296-CEEEA1710E35}" type="datetime1">
              <a:rPr lang="en-US" altLang="en-US"/>
              <a:pPr>
                <a:defRPr/>
              </a:pPr>
              <a:t>6/25/2020</a:t>
            </a:fld>
            <a:endParaRPr lang="en-US"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Tahoma" charset="0"/>
                <a:ea typeface="MS PGothic" charset="-128"/>
              </a:defRPr>
            </a:lvl1pPr>
          </a:lstStyle>
          <a:p>
            <a:pPr>
              <a:defRPr/>
            </a:pPr>
            <a:fld id="{78D5402C-0F5C-4A6B-959C-72B1191DE5FE}" type="slidenum">
              <a:rPr lang="en-US" altLang="en-US"/>
              <a:pPr>
                <a:defRPr/>
              </a:pPr>
              <a:t>‹#›</a:t>
            </a:fld>
            <a:endParaRPr lang="en-US" altLang="en-US"/>
          </a:p>
        </p:txBody>
      </p:sp>
    </p:spTree>
    <p:extLst>
      <p:ext uri="{BB962C8B-B14F-4D97-AF65-F5344CB8AC3E}">
        <p14:creationId xmlns:p14="http://schemas.microsoft.com/office/powerpoint/2010/main" val="317976107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8704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ahoma" charset="0"/>
                <a:ea typeface="MS PGothic" charset="0"/>
                <a:cs typeface="MS PGothic" charset="0"/>
              </a:defRPr>
            </a:lvl1pPr>
          </a:lstStyle>
          <a:p>
            <a:pPr>
              <a:defRPr/>
            </a:pPr>
            <a:endParaRPr lang="en-US"/>
          </a:p>
        </p:txBody>
      </p:sp>
      <p:sp>
        <p:nvSpPr>
          <p:cNvPr id="112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704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8704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ahoma" charset="0"/>
                <a:ea typeface="MS PGothic" charset="-128"/>
              </a:defRPr>
            </a:lvl1pPr>
          </a:lstStyle>
          <a:p>
            <a:pPr>
              <a:defRPr/>
            </a:pPr>
            <a:fld id="{EDF3EACD-DCB3-41B2-888B-0749495CF1C2}" type="slidenum">
              <a:rPr lang="en-US" altLang="en-US"/>
              <a:pPr>
                <a:defRPr/>
              </a:pPr>
              <a:t>‹#›</a:t>
            </a:fld>
            <a:endParaRPr lang="en-US" altLang="en-US"/>
          </a:p>
        </p:txBody>
      </p:sp>
    </p:spTree>
    <p:extLst>
      <p:ext uri="{BB962C8B-B14F-4D97-AF65-F5344CB8AC3E}">
        <p14:creationId xmlns:p14="http://schemas.microsoft.com/office/powerpoint/2010/main" val="1596905501"/>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S PGothic" panose="020B0600070205080204" pitchFamily="34" charset="-128"/>
      </a:defRPr>
    </a:lvl1pPr>
    <a:lvl2pPr marL="4572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1</a:t>
            </a:fld>
            <a:endParaRPr lang="en-US" altLang="en-US"/>
          </a:p>
        </p:txBody>
      </p:sp>
    </p:spTree>
    <p:extLst>
      <p:ext uri="{BB962C8B-B14F-4D97-AF65-F5344CB8AC3E}">
        <p14:creationId xmlns:p14="http://schemas.microsoft.com/office/powerpoint/2010/main" val="27862510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spcBef>
                <a:spcPts val="0"/>
              </a:spcBef>
              <a:spcAft>
                <a:spcPts val="1200"/>
              </a:spcAft>
              <a:buNone/>
            </a:pPr>
            <a:r>
              <a:rPr lang="en-US" altLang="en-US" dirty="0">
                <a:latin typeface="Calibri" panose="020F0502020204030204" pitchFamily="34" charset="0"/>
                <a:ea typeface="MS PGothic" panose="020B0600070205080204" pitchFamily="34" charset="-128"/>
              </a:rPr>
              <a:t>Using techniques to increase the perceived value of a product line or brand over time.</a:t>
            </a:r>
          </a:p>
          <a:p>
            <a:pPr marL="0" indent="0" eaLnBrk="1" hangingPunct="1">
              <a:spcBef>
                <a:spcPts val="0"/>
              </a:spcBef>
              <a:spcAft>
                <a:spcPts val="1200"/>
              </a:spcAft>
              <a:buNone/>
            </a:pPr>
            <a:endParaRPr lang="en-AU" altLang="en-US" dirty="0">
              <a:latin typeface="Calibri" panose="020F0502020204030204" pitchFamily="34" charset="0"/>
              <a:ea typeface="MS PGothic" panose="020B0600070205080204" pitchFamily="34" charset="-128"/>
            </a:endParaRPr>
          </a:p>
          <a:p>
            <a:pPr marL="0" indent="0" eaLnBrk="1" hangingPunct="1">
              <a:spcBef>
                <a:spcPts val="0"/>
              </a:spcBef>
              <a:spcAft>
                <a:spcPts val="1200"/>
              </a:spcAft>
              <a:buNone/>
            </a:pPr>
            <a:r>
              <a:rPr lang="en-AU" altLang="en-US" dirty="0">
                <a:latin typeface="Calibri" panose="020F0502020204030204" pitchFamily="34" charset="0"/>
                <a:ea typeface="MS PGothic" panose="020B0600070205080204" pitchFamily="34" charset="-128"/>
              </a:rPr>
              <a:t>A recognizable brand is one that can immediately signal to stakeholders how the company is different from its rival.</a:t>
            </a:r>
            <a:endParaRPr lang="en-US" altLang="en-US" dirty="0">
              <a:latin typeface="Calibri" panose="020F0502020204030204" pitchFamily="34" charset="0"/>
              <a:ea typeface="MS PGothic" panose="020B0600070205080204" pitchFamily="34" charset="-128"/>
            </a:endParaRPr>
          </a:p>
          <a:p>
            <a:pPr marL="0" indent="0" eaLnBrk="1" hangingPunct="1">
              <a:spcBef>
                <a:spcPts val="0"/>
              </a:spcBef>
              <a:spcAft>
                <a:spcPts val="1200"/>
              </a:spcAft>
              <a:buNone/>
            </a:pPr>
            <a:endParaRPr lang="en-US" altLang="en-US" dirty="0">
              <a:latin typeface="Calibri" panose="020F0502020204030204" pitchFamily="34" charset="0"/>
              <a:ea typeface="MS PGothic" panose="020B0600070205080204" pitchFamily="34" charset="-128"/>
            </a:endParaRPr>
          </a:p>
          <a:p>
            <a:pPr marL="0" indent="0" eaLnBrk="1" hangingPunct="1">
              <a:spcBef>
                <a:spcPts val="0"/>
              </a:spcBef>
              <a:spcAft>
                <a:spcPts val="1200"/>
              </a:spcAft>
              <a:buNone/>
            </a:pPr>
            <a:r>
              <a:rPr lang="en-US" altLang="en-US" dirty="0">
                <a:latin typeface="Calibri" panose="020F0502020204030204" pitchFamily="34" charset="0"/>
                <a:ea typeface="MS PGothic" panose="020B0600070205080204" pitchFamily="34" charset="-128"/>
              </a:rPr>
              <a:t>A corporation’s reputation is captured in a recognized and trusted name.</a:t>
            </a:r>
          </a:p>
          <a:p>
            <a:pPr lvl="1" eaLnBrk="1" hangingPunct="1">
              <a:buClr>
                <a:schemeClr val="accent1"/>
              </a:buClr>
              <a:buFont typeface="Arial" panose="020B0604020202020204" pitchFamily="34" charset="0"/>
              <a:buChar char="•"/>
            </a:pPr>
            <a:r>
              <a:rPr lang="en-US" altLang="en-US" dirty="0"/>
              <a:t>The company’s name and logo act as its signature, a sign that says they can be trusted to deliver exceptional value to customers.</a:t>
            </a:r>
          </a:p>
          <a:p>
            <a:pPr lvl="1" eaLnBrk="1" hangingPunct="1">
              <a:buClr>
                <a:schemeClr val="accent1"/>
              </a:buClr>
              <a:buFont typeface="Arial" panose="020B0604020202020204" pitchFamily="34" charset="0"/>
              <a:buChar char="•"/>
            </a:pPr>
            <a:r>
              <a:rPr lang="en-US" altLang="en-US" dirty="0"/>
              <a:t>Involves conveying what the product or service offers-the benefits, solutions to problems or simply an experience.</a:t>
            </a:r>
          </a:p>
          <a:p>
            <a:endParaRPr lang="en-US" dirty="0"/>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10</a:t>
            </a:fld>
            <a:endParaRPr lang="en-US" altLang="en-US"/>
          </a:p>
        </p:txBody>
      </p:sp>
    </p:spTree>
    <p:extLst>
      <p:ext uri="{BB962C8B-B14F-4D97-AF65-F5344CB8AC3E}">
        <p14:creationId xmlns:p14="http://schemas.microsoft.com/office/powerpoint/2010/main" val="15270463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spcBef>
                <a:spcPts val="0"/>
              </a:spcBef>
              <a:spcAft>
                <a:spcPts val="1200"/>
              </a:spcAft>
              <a:buNone/>
            </a:pPr>
            <a:r>
              <a:rPr lang="en-US" altLang="en-US" i="1" dirty="0">
                <a:latin typeface="Calibri" panose="020F0502020204030204" pitchFamily="34" charset="0"/>
                <a:ea typeface="MS PGothic" panose="020B0600070205080204" pitchFamily="34" charset="-128"/>
              </a:rPr>
              <a:t>Crisis management</a:t>
            </a:r>
            <a:r>
              <a:rPr lang="en-US" altLang="en-US" dirty="0">
                <a:latin typeface="Calibri" panose="020F0502020204030204" pitchFamily="34" charset="0"/>
                <a:ea typeface="MS PGothic" panose="020B0600070205080204" pitchFamily="34" charset="-128"/>
              </a:rPr>
              <a:t>:</a:t>
            </a:r>
            <a:r>
              <a:rPr lang="en-US" altLang="en-US" b="1" dirty="0">
                <a:latin typeface="Calibri" panose="020F0502020204030204" pitchFamily="34" charset="0"/>
                <a:ea typeface="MS PGothic" panose="020B0600070205080204" pitchFamily="34" charset="-128"/>
              </a:rPr>
              <a:t> </a:t>
            </a:r>
            <a:r>
              <a:rPr lang="en-US" altLang="en-US" dirty="0">
                <a:latin typeface="Calibri" panose="020F0502020204030204" pitchFamily="34" charset="0"/>
                <a:ea typeface="MS PGothic" panose="020B0600070205080204" pitchFamily="34" charset="-128"/>
              </a:rPr>
              <a:t>process by which an organization deals with a major event that threatens to harm the organization, its stakeholders, or the general public.</a:t>
            </a:r>
          </a:p>
          <a:p>
            <a:pPr marL="0" indent="0" eaLnBrk="1" hangingPunct="1">
              <a:spcBef>
                <a:spcPts val="0"/>
              </a:spcBef>
              <a:spcAft>
                <a:spcPts val="1200"/>
              </a:spcAft>
              <a:buNone/>
            </a:pPr>
            <a:endParaRPr lang="en-US" altLang="en-US" dirty="0">
              <a:latin typeface="Calibri" panose="020F0502020204030204" pitchFamily="34" charset="0"/>
              <a:ea typeface="MS PGothic" panose="020B0600070205080204" pitchFamily="34" charset="-128"/>
            </a:endParaRPr>
          </a:p>
          <a:p>
            <a:pPr marL="0" indent="0" eaLnBrk="1" hangingPunct="1">
              <a:spcBef>
                <a:spcPts val="0"/>
              </a:spcBef>
              <a:spcAft>
                <a:spcPts val="1200"/>
              </a:spcAft>
              <a:buNone/>
            </a:pPr>
            <a:r>
              <a:rPr lang="en-US" altLang="en-US" i="1" dirty="0">
                <a:latin typeface="Calibri" panose="020F0502020204030204" pitchFamily="34" charset="0"/>
                <a:ea typeface="MS PGothic" panose="020B0600070205080204" pitchFamily="34" charset="-128"/>
              </a:rPr>
              <a:t>Corporate crisis</a:t>
            </a:r>
            <a:r>
              <a:rPr lang="en-US" altLang="en-US" dirty="0">
                <a:latin typeface="Calibri" panose="020F0502020204030204" pitchFamily="34" charset="0"/>
                <a:ea typeface="MS PGothic" panose="020B0600070205080204" pitchFamily="34" charset="-128"/>
              </a:rPr>
              <a:t>: a significant business disruption that stimulates extensive news media or social networking coverage.</a:t>
            </a:r>
          </a:p>
          <a:p>
            <a:endParaRPr lang="en-US" dirty="0"/>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11</a:t>
            </a:fld>
            <a:endParaRPr lang="en-US" altLang="en-US"/>
          </a:p>
        </p:txBody>
      </p:sp>
    </p:spTree>
    <p:extLst>
      <p:ext uri="{BB962C8B-B14F-4D97-AF65-F5344CB8AC3E}">
        <p14:creationId xmlns:p14="http://schemas.microsoft.com/office/powerpoint/2010/main" val="13906965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dirty="0">
                <a:latin typeface="Calibri" panose="020F0502020204030204" pitchFamily="34" charset="0"/>
                <a:ea typeface="MS PGothic" panose="020B0600070205080204" pitchFamily="34" charset="-128"/>
              </a:rPr>
              <a:t>The Institute for Crisis Management breaks down corporate crises into these groups:</a:t>
            </a:r>
          </a:p>
          <a:p>
            <a:pPr lvl="1" eaLnBrk="1" hangingPunct="1">
              <a:buClr>
                <a:schemeClr val="accent1"/>
              </a:buClr>
              <a:buFont typeface="Arial" panose="020B0604020202020204" pitchFamily="34" charset="0"/>
              <a:buChar char="•"/>
            </a:pPr>
            <a:r>
              <a:rPr lang="en-US" altLang="en-US" dirty="0"/>
              <a:t>“Acts of God”—earthquakes, tornados, violent storms, volcanic eruptions.</a:t>
            </a:r>
          </a:p>
          <a:p>
            <a:pPr lvl="1" eaLnBrk="1" hangingPunct="1">
              <a:buClr>
                <a:schemeClr val="accent1"/>
              </a:buClr>
              <a:buFont typeface="Arial" panose="020B0604020202020204" pitchFamily="34" charset="0"/>
              <a:buChar char="•"/>
            </a:pPr>
            <a:r>
              <a:rPr lang="en-US" altLang="en-US" dirty="0"/>
              <a:t>Mechanical problems—breakdowns of or faulty equipment, metal fatigue.</a:t>
            </a:r>
          </a:p>
          <a:p>
            <a:pPr lvl="1" eaLnBrk="1" hangingPunct="1">
              <a:buClr>
                <a:schemeClr val="accent1"/>
              </a:buClr>
              <a:buFont typeface="Arial" panose="020B0604020202020204" pitchFamily="34" charset="0"/>
              <a:buChar char="•"/>
            </a:pPr>
            <a:r>
              <a:rPr lang="en-US" altLang="en-US" dirty="0"/>
              <a:t>Human errors—through miscommunication, improper employee behavior.</a:t>
            </a:r>
          </a:p>
          <a:p>
            <a:pPr lvl="1" eaLnBrk="1" hangingPunct="1">
              <a:buClr>
                <a:schemeClr val="accent1"/>
              </a:buClr>
              <a:buFont typeface="Arial" panose="020B0604020202020204" pitchFamily="34" charset="0"/>
              <a:buChar char="•"/>
            </a:pPr>
            <a:r>
              <a:rPr lang="en-US" altLang="en-US" dirty="0"/>
              <a:t>Management decision or indecision—often involving a cover-up or lack of urgency.</a:t>
            </a:r>
          </a:p>
          <a:p>
            <a:pPr lvl="1" eaLnBrk="1" hangingPunct="1">
              <a:buClr>
                <a:schemeClr val="accent1"/>
              </a:buClr>
              <a:buFont typeface="Arial" panose="020B0604020202020204" pitchFamily="34" charset="0"/>
              <a:buChar char="•"/>
            </a:pPr>
            <a:r>
              <a:rPr lang="en-US" altLang="en-US" dirty="0"/>
              <a:t>Poor financial performance.</a:t>
            </a:r>
          </a:p>
          <a:p>
            <a:pPr lvl="1" eaLnBrk="1" hangingPunct="1">
              <a:buClr>
                <a:schemeClr val="accent1"/>
              </a:buClr>
              <a:buFont typeface="Arial" panose="020B0604020202020204" pitchFamily="34" charset="0"/>
              <a:buChar char="•"/>
            </a:pPr>
            <a:r>
              <a:rPr lang="en-US" altLang="en-US" dirty="0"/>
              <a:t>Backlash against stance on controversial social or political issues.</a:t>
            </a:r>
          </a:p>
          <a:p>
            <a:pPr lvl="1" eaLnBrk="1" hangingPunct="1">
              <a:buClr>
                <a:schemeClr val="accent1"/>
              </a:buClr>
              <a:buFont typeface="Arial" panose="020B0604020202020204" pitchFamily="34" charset="0"/>
              <a:buChar char="•"/>
            </a:pPr>
            <a:r>
              <a:rPr lang="en-US" altLang="en-US" dirty="0"/>
              <a:t>Terrorism or other acts of violence against the company.</a:t>
            </a:r>
          </a:p>
          <a:p>
            <a:endParaRPr lang="en-US" b="1"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12</a:t>
            </a:fld>
            <a:endParaRPr lang="en-US" altLang="en-US"/>
          </a:p>
        </p:txBody>
      </p:sp>
    </p:spTree>
    <p:extLst>
      <p:ext uri="{BB962C8B-B14F-4D97-AF65-F5344CB8AC3E}">
        <p14:creationId xmlns:p14="http://schemas.microsoft.com/office/powerpoint/2010/main" val="2840543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b="1" dirty="0">
                <a:latin typeface="Calibri" panose="020F0502020204030204" pitchFamily="34" charset="0"/>
                <a:ea typeface="MS PGothic" panose="020B0600070205080204" pitchFamily="34" charset="-128"/>
              </a:rPr>
              <a:t>Crisis Management Plan:</a:t>
            </a:r>
          </a:p>
          <a:p>
            <a:pPr eaLnBrk="1" hangingPunct="1">
              <a:buFont typeface="Arial" panose="020B0604020202020204" pitchFamily="34" charset="0"/>
              <a:buChar char="•"/>
            </a:pPr>
            <a:r>
              <a:rPr lang="en-US" altLang="en-US" sz="1200" i="1" dirty="0">
                <a:latin typeface="Calibri" panose="020F0502020204030204" pitchFamily="34" charset="0"/>
                <a:ea typeface="MS PGothic" panose="020B0600070205080204" pitchFamily="34" charset="-128"/>
              </a:rPr>
              <a:t>Get ready before the crisis hit</a:t>
            </a:r>
            <a:r>
              <a:rPr lang="en-US" altLang="en-US" sz="1200" dirty="0">
                <a:latin typeface="Calibri" panose="020F0502020204030204" pitchFamily="34" charset="0"/>
                <a:ea typeface="MS PGothic" panose="020B0600070205080204" pitchFamily="34" charset="-128"/>
              </a:rPr>
              <a:t> by creating an internal communication system that can be activated the moment a crisis occurs.</a:t>
            </a:r>
          </a:p>
          <a:p>
            <a:pPr eaLnBrk="1" hangingPunct="1">
              <a:buFont typeface="Arial" panose="020B0604020202020204" pitchFamily="34" charset="0"/>
              <a:buChar char="•"/>
            </a:pPr>
            <a:endParaRPr lang="en-US" altLang="en-US" sz="1200" dirty="0">
              <a:latin typeface="Calibri" panose="020F0502020204030204" pitchFamily="34" charset="0"/>
              <a:ea typeface="MS PGothic" panose="020B0600070205080204" pitchFamily="34" charset="-128"/>
            </a:endParaRPr>
          </a:p>
          <a:p>
            <a:pPr lvl="1" eaLnBrk="1" hangingPunct="1">
              <a:buFont typeface="Arial" panose="020B0604020202020204" pitchFamily="34" charset="0"/>
              <a:buChar char="•"/>
            </a:pPr>
            <a:r>
              <a:rPr lang="en-US" altLang="en-US" sz="1200" i="1" dirty="0">
                <a:latin typeface="Calibri" panose="020F0502020204030204" pitchFamily="34" charset="0"/>
                <a:ea typeface="MS PGothic" panose="020B0600070205080204" pitchFamily="34" charset="-128"/>
              </a:rPr>
              <a:t>Communicate quickly, but accurately.</a:t>
            </a:r>
            <a:endParaRPr lang="en-US" altLang="en-US" sz="1200" dirty="0">
              <a:latin typeface="Calibri" panose="020F0502020204030204" pitchFamily="34" charset="0"/>
              <a:ea typeface="MS PGothic" panose="020B0600070205080204" pitchFamily="34" charset="-128"/>
            </a:endParaRPr>
          </a:p>
          <a:p>
            <a:pPr lvl="1" eaLnBrk="1" hangingPunct="1">
              <a:buFont typeface="Arial" panose="020B0604020202020204" pitchFamily="34" charset="0"/>
              <a:buChar char="•"/>
            </a:pPr>
            <a:endParaRPr lang="en-US" altLang="en-US" sz="1200" i="1" dirty="0">
              <a:latin typeface="Calibri" panose="020F0502020204030204" pitchFamily="34" charset="0"/>
              <a:ea typeface="MS PGothic" panose="020B0600070205080204" pitchFamily="34" charset="-128"/>
            </a:endParaRPr>
          </a:p>
          <a:p>
            <a:pPr lvl="1" eaLnBrk="1" hangingPunct="1">
              <a:buFont typeface="Arial" panose="020B0604020202020204" pitchFamily="34" charset="0"/>
              <a:buChar char="•"/>
            </a:pPr>
            <a:r>
              <a:rPr lang="en-US" altLang="en-US" sz="1200" i="1" dirty="0">
                <a:latin typeface="Calibri" panose="020F0502020204030204" pitchFamily="34" charset="0"/>
                <a:ea typeface="MS PGothic" panose="020B0600070205080204" pitchFamily="34" charset="-128"/>
              </a:rPr>
              <a:t>Use the Internet</a:t>
            </a:r>
            <a:r>
              <a:rPr lang="en-US" altLang="en-US" sz="1200" dirty="0">
                <a:latin typeface="Calibri" panose="020F0502020204030204" pitchFamily="34" charset="0"/>
                <a:ea typeface="MS PGothic" panose="020B0600070205080204" pitchFamily="34" charset="-128"/>
              </a:rPr>
              <a:t> to convey the message to minimize the public’s fears and provide assistance.</a:t>
            </a:r>
          </a:p>
          <a:p>
            <a:pPr lvl="1" eaLnBrk="1" hangingPunct="1">
              <a:buFont typeface="Arial" panose="020B0604020202020204" pitchFamily="34" charset="0"/>
              <a:buChar char="•"/>
            </a:pPr>
            <a:endParaRPr lang="en-US" altLang="en-US" sz="1200" i="1" dirty="0">
              <a:latin typeface="Calibri" panose="020F0502020204030204" pitchFamily="34" charset="0"/>
              <a:ea typeface="MS PGothic" panose="020B0600070205080204" pitchFamily="34" charset="-128"/>
            </a:endParaRPr>
          </a:p>
          <a:p>
            <a:pPr lvl="1" eaLnBrk="1" hangingPunct="1">
              <a:buFont typeface="Arial" panose="020B0604020202020204" pitchFamily="34" charset="0"/>
              <a:buChar char="•"/>
            </a:pPr>
            <a:r>
              <a:rPr lang="en-US" altLang="en-US" sz="1200" i="1" dirty="0">
                <a:latin typeface="Calibri" panose="020F0502020204030204" pitchFamily="34" charset="0"/>
                <a:ea typeface="MS PGothic" panose="020B0600070205080204" pitchFamily="34" charset="-128"/>
              </a:rPr>
              <a:t>Do the right thing.</a:t>
            </a:r>
          </a:p>
          <a:p>
            <a:pPr lvl="1" eaLnBrk="1" hangingPunct="1">
              <a:buFont typeface="Arial" panose="020B0604020202020204" pitchFamily="34" charset="0"/>
              <a:buChar char="•"/>
            </a:pPr>
            <a:endParaRPr lang="en-US" altLang="en-US" sz="1200" i="1" dirty="0">
              <a:latin typeface="Calibri" panose="020F0502020204030204" pitchFamily="34" charset="0"/>
              <a:ea typeface="MS PGothic" panose="020B0600070205080204" pitchFamily="34" charset="-128"/>
            </a:endParaRPr>
          </a:p>
          <a:p>
            <a:pPr lvl="1" eaLnBrk="1" hangingPunct="1">
              <a:buFont typeface="Arial" panose="020B0604020202020204" pitchFamily="34" charset="0"/>
              <a:buChar char="•"/>
            </a:pPr>
            <a:r>
              <a:rPr lang="en-US" altLang="en-US" sz="1200" i="1" dirty="0">
                <a:latin typeface="Calibri" panose="020F0502020204030204" pitchFamily="34" charset="0"/>
                <a:ea typeface="MS PGothic" panose="020B0600070205080204" pitchFamily="34" charset="-128"/>
              </a:rPr>
              <a:t>Follow up</a:t>
            </a:r>
            <a:r>
              <a:rPr lang="en-US" altLang="en-US" sz="1200" dirty="0">
                <a:latin typeface="Calibri" panose="020F0502020204030204" pitchFamily="34" charset="0"/>
                <a:ea typeface="MS PGothic" panose="020B0600070205080204" pitchFamily="34" charset="-128"/>
              </a:rPr>
              <a:t> and, where appropriate, make amends to those affected.</a:t>
            </a:r>
          </a:p>
          <a:p>
            <a:endParaRPr lang="en-US" b="1"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13</a:t>
            </a:fld>
            <a:endParaRPr lang="en-US" altLang="en-US"/>
          </a:p>
        </p:txBody>
      </p:sp>
    </p:spTree>
    <p:extLst>
      <p:ext uri="{BB962C8B-B14F-4D97-AF65-F5344CB8AC3E}">
        <p14:creationId xmlns:p14="http://schemas.microsoft.com/office/powerpoint/2010/main" val="13431712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10"/>
          </p:nvPr>
        </p:nvSpPr>
        <p:spPr/>
        <p:txBody>
          <a:bodyPr/>
          <a:lstStyle/>
          <a:p>
            <a:pPr>
              <a:defRPr/>
            </a:pPr>
            <a:fld id="{3B495EA5-A1E5-4EB3-B5CA-0CA389297946}" type="slidenum">
              <a:rPr lang="en-US" altLang="en-US" smtClean="0"/>
              <a:pPr>
                <a:defRPr/>
              </a:pPr>
              <a:t>14</a:t>
            </a:fld>
            <a:endParaRPr lang="en-US" altLang="en-US"/>
          </a:p>
        </p:txBody>
      </p:sp>
    </p:spTree>
    <p:extLst>
      <p:ext uri="{BB962C8B-B14F-4D97-AF65-F5344CB8AC3E}">
        <p14:creationId xmlns:p14="http://schemas.microsoft.com/office/powerpoint/2010/main" val="5019302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1912" indent="0" eaLnBrk="1" hangingPunct="1">
              <a:buNone/>
            </a:pPr>
            <a:r>
              <a:rPr lang="en-US" altLang="en-US" sz="2700" b="1" dirty="0">
                <a:latin typeface="Calibri" panose="020F0502020204030204" pitchFamily="34" charset="0"/>
                <a:ea typeface="MS PGothic" panose="020B0600070205080204" pitchFamily="34" charset="-128"/>
              </a:rPr>
              <a:t>The firm’s overall reputation is clearly on the agenda for the board of directors because of its effect on the firm’s products and profits.</a:t>
            </a:r>
          </a:p>
          <a:p>
            <a:pPr marL="61912" indent="0" eaLnBrk="1" hangingPunct="1">
              <a:buNone/>
            </a:pPr>
            <a:r>
              <a:rPr lang="en-US" altLang="en-US" dirty="0">
                <a:latin typeface="Calibri" panose="020F0502020204030204" pitchFamily="34" charset="0"/>
                <a:ea typeface="MS PGothic" panose="020B0600070205080204" pitchFamily="34" charset="-128"/>
              </a:rPr>
              <a:t>Media communication experts generally give their clients the following advice:</a:t>
            </a:r>
          </a:p>
          <a:p>
            <a:pPr lvl="2" eaLnBrk="1" hangingPunct="1">
              <a:buClr>
                <a:schemeClr val="accent1"/>
              </a:buClr>
              <a:buFont typeface="Arial" panose="020B0604020202020204" pitchFamily="34" charset="0"/>
              <a:buChar char="•"/>
            </a:pPr>
            <a:r>
              <a:rPr lang="en-AU" altLang="en-US" sz="2000" dirty="0"/>
              <a:t>Be honest.</a:t>
            </a:r>
            <a:endParaRPr lang="en-US" altLang="en-US" sz="2000" dirty="0"/>
          </a:p>
          <a:p>
            <a:pPr lvl="2" eaLnBrk="1" hangingPunct="1">
              <a:buClr>
                <a:schemeClr val="accent1"/>
              </a:buClr>
              <a:buFont typeface="Arial" panose="020B0604020202020204" pitchFamily="34" charset="0"/>
              <a:buChar char="•"/>
            </a:pPr>
            <a:r>
              <a:rPr lang="en-US" altLang="en-US" sz="2000" dirty="0"/>
              <a:t>Be current. </a:t>
            </a:r>
          </a:p>
          <a:p>
            <a:pPr lvl="2" eaLnBrk="1" hangingPunct="1">
              <a:buClr>
                <a:schemeClr val="accent1"/>
              </a:buClr>
              <a:buFont typeface="Arial" panose="020B0604020202020204" pitchFamily="34" charset="0"/>
              <a:buChar char="•"/>
            </a:pPr>
            <a:r>
              <a:rPr lang="en-US" altLang="en-US" sz="2000" dirty="0"/>
              <a:t>Be accessible.</a:t>
            </a:r>
          </a:p>
          <a:p>
            <a:pPr lvl="2" eaLnBrk="1" hangingPunct="1">
              <a:buClr>
                <a:schemeClr val="accent1"/>
              </a:buClr>
              <a:buFont typeface="Arial" panose="020B0604020202020204" pitchFamily="34" charset="0"/>
              <a:buChar char="•"/>
            </a:pPr>
            <a:r>
              <a:rPr lang="en-US" altLang="en-US" sz="2000" dirty="0"/>
              <a:t>Be helpful.</a:t>
            </a:r>
          </a:p>
          <a:p>
            <a:pPr lvl="2" eaLnBrk="1" hangingPunct="1">
              <a:buClr>
                <a:schemeClr val="accent1"/>
              </a:buClr>
              <a:buFont typeface="Arial" panose="020B0604020202020204" pitchFamily="34" charset="0"/>
              <a:buChar char="•"/>
            </a:pPr>
            <a:r>
              <a:rPr lang="en-US" altLang="en-US" sz="2000" dirty="0"/>
              <a:t>Be understanding.</a:t>
            </a:r>
          </a:p>
          <a:p>
            <a:pPr lvl="2" eaLnBrk="1" hangingPunct="1">
              <a:buClr>
                <a:schemeClr val="accent1"/>
              </a:buClr>
              <a:buFont typeface="Arial" panose="020B0604020202020204" pitchFamily="34" charset="0"/>
              <a:buChar char="•"/>
            </a:pPr>
            <a:r>
              <a:rPr lang="en-US" altLang="en-US" sz="2000" dirty="0"/>
              <a:t>Be cool, courteous, and professional.</a:t>
            </a:r>
          </a:p>
          <a:p>
            <a:endParaRPr lang="en-US" b="1" dirty="0"/>
          </a:p>
          <a:p>
            <a:pPr marL="61912" indent="0" eaLnBrk="1" hangingPunct="1">
              <a:buNone/>
            </a:pPr>
            <a:r>
              <a:rPr lang="en-US" altLang="en-US" sz="2700" b="1" dirty="0">
                <a:latin typeface="Calibri" panose="020F0502020204030204" pitchFamily="34" charset="0"/>
                <a:ea typeface="MS PGothic" panose="020B0600070205080204" pitchFamily="34" charset="-128"/>
              </a:rPr>
              <a:t>Best techniques to assist a spokesperson to stay on point </a:t>
            </a:r>
            <a:r>
              <a:rPr lang="en-US" altLang="en-US" sz="2700" dirty="0">
                <a:latin typeface="Calibri" panose="020F0502020204030204" pitchFamily="34" charset="0"/>
                <a:ea typeface="MS PGothic" panose="020B0600070205080204" pitchFamily="34" charset="-128"/>
              </a:rPr>
              <a:t>when challenged by a reporter with a tough question are the following:</a:t>
            </a:r>
            <a:endParaRPr lang="en-US" altLang="en-US" sz="2100" dirty="0">
              <a:latin typeface="Calibri" panose="020F0502020204030204" pitchFamily="34" charset="0"/>
              <a:ea typeface="MS PGothic" panose="020B0600070205080204" pitchFamily="34" charset="-128"/>
            </a:endParaRPr>
          </a:p>
          <a:p>
            <a:pPr marL="457200" lvl="2" indent="-182880" eaLnBrk="1" hangingPunct="1">
              <a:buClr>
                <a:schemeClr val="accent1"/>
              </a:buClr>
              <a:buFont typeface="Arial" panose="020B0604020202020204" pitchFamily="34" charset="0"/>
              <a:buChar char="•"/>
            </a:pPr>
            <a:r>
              <a:rPr lang="en-US" altLang="en-US" sz="2000" b="1" dirty="0"/>
              <a:t>Hooking: </a:t>
            </a:r>
            <a:r>
              <a:rPr lang="en-US" altLang="en-US" sz="2000" dirty="0"/>
              <a:t>Grab the reporter’s attention by making a statement that influences the next question.</a:t>
            </a:r>
          </a:p>
          <a:p>
            <a:pPr marL="274320" lvl="2" indent="0" eaLnBrk="1" hangingPunct="1">
              <a:buClr>
                <a:schemeClr val="accent1"/>
              </a:buClr>
              <a:buNone/>
            </a:pPr>
            <a:r>
              <a:rPr lang="en-US" altLang="en-US" sz="2000" dirty="0">
                <a:solidFill>
                  <a:srgbClr val="FF0000"/>
                </a:solidFill>
                <a:sym typeface="Wingdings" panose="05000000000000000000" pitchFamily="2" charset="2"/>
              </a:rPr>
              <a:t> </a:t>
            </a:r>
            <a:r>
              <a:rPr lang="en-US" altLang="en-US" sz="2000" dirty="0">
                <a:sym typeface="Wingdings" panose="05000000000000000000" pitchFamily="2" charset="2"/>
              </a:rPr>
              <a:t>Example: “We are undertaking a program to correct the situation.”</a:t>
            </a:r>
            <a:endParaRPr lang="en-US" altLang="en-US" sz="2000" dirty="0"/>
          </a:p>
          <a:p>
            <a:pPr marL="457200" lvl="2" indent="-182880" eaLnBrk="1" hangingPunct="1">
              <a:buClr>
                <a:schemeClr val="accent1"/>
              </a:buClr>
              <a:buFont typeface="Arial" panose="020B0604020202020204" pitchFamily="34" charset="0"/>
              <a:buChar char="•"/>
            </a:pPr>
            <a:r>
              <a:rPr lang="en-US" altLang="en-US" sz="2000" b="1" dirty="0"/>
              <a:t>Bridging: </a:t>
            </a:r>
            <a:r>
              <a:rPr lang="en-US" altLang="en-US" sz="2000" dirty="0"/>
              <a:t>Answer the challenging question but quickly move on to the key message.</a:t>
            </a:r>
          </a:p>
          <a:p>
            <a:pPr marL="274320" lvl="2" indent="0" eaLnBrk="1" hangingPunct="1">
              <a:buClr>
                <a:schemeClr val="accent1"/>
              </a:buClr>
              <a:buNone/>
            </a:pPr>
            <a:r>
              <a:rPr lang="en-US" altLang="en-US" sz="2000" dirty="0">
                <a:solidFill>
                  <a:srgbClr val="FF0000"/>
                </a:solidFill>
                <a:sym typeface="Wingdings" panose="05000000000000000000" pitchFamily="2" charset="2"/>
              </a:rPr>
              <a:t> </a:t>
            </a:r>
            <a:r>
              <a:rPr lang="en-US" altLang="en-US" sz="2000" dirty="0">
                <a:sym typeface="Wingdings" panose="05000000000000000000" pitchFamily="2" charset="2"/>
              </a:rPr>
              <a:t>Example: “Yes, but…”, “What I can tell you is…”</a:t>
            </a:r>
            <a:endParaRPr lang="en-US" altLang="en-US" sz="2000" dirty="0"/>
          </a:p>
          <a:p>
            <a:pPr marL="457200" lvl="2" indent="-182880" eaLnBrk="1" hangingPunct="1">
              <a:buClr>
                <a:schemeClr val="accent1"/>
              </a:buClr>
              <a:buFont typeface="Arial" panose="020B0604020202020204" pitchFamily="34" charset="0"/>
              <a:buChar char="•"/>
            </a:pPr>
            <a:r>
              <a:rPr lang="en-US" altLang="en-US" sz="2000" b="1" dirty="0"/>
              <a:t>Flagging: </a:t>
            </a:r>
            <a:r>
              <a:rPr lang="en-US" altLang="en-US" sz="2000" dirty="0"/>
              <a:t>Emphasize key points and guide the reporter to them.</a:t>
            </a:r>
          </a:p>
          <a:p>
            <a:pPr marL="274320" lvl="2" indent="0" eaLnBrk="1" hangingPunct="1">
              <a:buClr>
                <a:schemeClr val="accent1"/>
              </a:buClr>
              <a:buNone/>
            </a:pPr>
            <a:r>
              <a:rPr lang="en-US" altLang="en-US" sz="2000" dirty="0">
                <a:solidFill>
                  <a:srgbClr val="FF0000"/>
                </a:solidFill>
                <a:sym typeface="Wingdings" panose="05000000000000000000" pitchFamily="2" charset="2"/>
              </a:rPr>
              <a:t> </a:t>
            </a:r>
            <a:r>
              <a:rPr lang="en-US" altLang="en-US" sz="2000" dirty="0">
                <a:sym typeface="Wingdings" panose="05000000000000000000" pitchFamily="2" charset="2"/>
              </a:rPr>
              <a:t>Example: “Your listeners may not know that…”</a:t>
            </a:r>
            <a:endParaRPr lang="en-US" altLang="en-US" sz="2000" dirty="0"/>
          </a:p>
          <a:p>
            <a:endParaRPr lang="en-US" b="1"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15</a:t>
            </a:fld>
            <a:endParaRPr lang="en-US" altLang="en-US"/>
          </a:p>
        </p:txBody>
      </p:sp>
    </p:spTree>
    <p:extLst>
      <p:ext uri="{BB962C8B-B14F-4D97-AF65-F5344CB8AC3E}">
        <p14:creationId xmlns:p14="http://schemas.microsoft.com/office/powerpoint/2010/main" val="7274185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1" dirty="0">
                <a:ea typeface="MS PGothic" charset="-128"/>
              </a:rPr>
              <a:t>Engaging Key Stakeholders with Specific Tactics: User-Generated Content</a:t>
            </a:r>
            <a:endParaRPr lang="en-US" b="1" dirty="0"/>
          </a:p>
          <a:p>
            <a:endParaRPr lang="en-US" altLang="en-US" dirty="0">
              <a:ea typeface="MS PGothic" charset="-128"/>
            </a:endParaRPr>
          </a:p>
          <a:p>
            <a:pPr marL="0" indent="0" eaLnBrk="1" hangingPunct="1">
              <a:buNone/>
            </a:pPr>
            <a:r>
              <a:rPr lang="en-US" altLang="en-US" i="1" dirty="0">
                <a:latin typeface="Calibri" panose="020F0502020204030204" pitchFamily="34" charset="0"/>
                <a:ea typeface="MS PGothic" panose="020B0600070205080204" pitchFamily="34" charset="-128"/>
              </a:rPr>
              <a:t>User-generated content</a:t>
            </a:r>
            <a:r>
              <a:rPr lang="en-US" altLang="en-US" dirty="0">
                <a:latin typeface="Calibri" panose="020F0502020204030204" pitchFamily="34" charset="0"/>
                <a:ea typeface="MS PGothic" panose="020B0600070205080204" pitchFamily="34" charset="-128"/>
              </a:rPr>
              <a:t>: sources of information provided by users through social media sites like Facebook, YouTube, Twitter and Instagram.</a:t>
            </a:r>
            <a:endParaRPr lang="en-US" altLang="en-US" sz="1000" dirty="0">
              <a:latin typeface="Calibri" panose="020F0502020204030204" pitchFamily="34" charset="0"/>
              <a:ea typeface="MS PGothic" panose="020B0600070205080204" pitchFamily="34" charset="-128"/>
            </a:endParaRPr>
          </a:p>
          <a:p>
            <a:pPr eaLnBrk="1" hangingPunct="1">
              <a:buFont typeface="Arial" panose="020B0604020202020204" pitchFamily="34" charset="0"/>
              <a:buChar char="•"/>
            </a:pPr>
            <a:r>
              <a:rPr lang="en-US" altLang="en-US" sz="2000" dirty="0">
                <a:latin typeface="Calibri" panose="020F0502020204030204" pitchFamily="34" charset="0"/>
                <a:ea typeface="MS PGothic" panose="020B0600070205080204" pitchFamily="34" charset="-128"/>
              </a:rPr>
              <a:t>Managers who understand the growing importance of user-generated content will communicate much more effectively than those who do not.</a:t>
            </a:r>
          </a:p>
          <a:p>
            <a:pPr eaLnBrk="1" hangingPunct="1">
              <a:buFont typeface="Arial" panose="020B0604020202020204" pitchFamily="34" charset="0"/>
              <a:buChar char="•"/>
            </a:pPr>
            <a:r>
              <a:rPr lang="en-US" altLang="en-US" sz="2000" dirty="0">
                <a:latin typeface="Calibri" panose="020F0502020204030204" pitchFamily="34" charset="0"/>
                <a:ea typeface="MS PGothic" panose="020B0600070205080204" pitchFamily="34" charset="-128"/>
              </a:rPr>
              <a:t>User-generated sites can be used effectively for brand, issue, and crisis management.</a:t>
            </a:r>
          </a:p>
          <a:p>
            <a:pPr marL="411480" lvl="1" eaLnBrk="1" hangingPunct="1">
              <a:buClr>
                <a:srgbClr val="FF0000"/>
              </a:buClr>
              <a:buFont typeface="Wingdings" panose="05000000000000000000" pitchFamily="2" charset="2"/>
              <a:buChar char="à"/>
            </a:pPr>
            <a:r>
              <a:rPr lang="en-US" altLang="en-US" dirty="0"/>
              <a:t>Example: Hashtags on Twitter.</a:t>
            </a:r>
            <a:endParaRPr lang="en-US" altLang="en-US" sz="1000" dirty="0"/>
          </a:p>
          <a:p>
            <a:pPr eaLnBrk="1" hangingPunct="1">
              <a:buFont typeface="Arial" panose="020B0604020202020204" pitchFamily="34" charset="0"/>
              <a:buChar char="•"/>
            </a:pPr>
            <a:r>
              <a:rPr lang="en-US" altLang="en-US" sz="2000" dirty="0">
                <a:latin typeface="Calibri" panose="020F0502020204030204" pitchFamily="34" charset="0"/>
                <a:ea typeface="MS PGothic" panose="020B0600070205080204" pitchFamily="34" charset="-128"/>
              </a:rPr>
              <a:t>However, these campaigns can sometimes result in the hashtag becoming what has been called a </a:t>
            </a:r>
            <a:r>
              <a:rPr lang="en-US" altLang="en-US" sz="2000" i="1" dirty="0">
                <a:latin typeface="Calibri" panose="020F0502020204030204" pitchFamily="34" charset="0"/>
                <a:ea typeface="MS PGothic" panose="020B0600070205080204" pitchFamily="34" charset="-128"/>
              </a:rPr>
              <a:t>bashtag</a:t>
            </a:r>
            <a:r>
              <a:rPr lang="en-US" altLang="en-US" sz="2000" dirty="0">
                <a:latin typeface="Calibri" panose="020F0502020204030204" pitchFamily="34" charset="0"/>
                <a:ea typeface="MS PGothic" panose="020B0600070205080204" pitchFamily="34" charset="-128"/>
              </a:rPr>
              <a:t>.</a:t>
            </a:r>
          </a:p>
          <a:p>
            <a:pPr eaLnBrk="1" hangingPunct="1">
              <a:buFont typeface="Arial" panose="020B0604020202020204" pitchFamily="34" charset="0"/>
              <a:buChar char="•"/>
            </a:pPr>
            <a:endParaRPr lang="en-US" altLang="en-US" sz="2000" dirty="0">
              <a:latin typeface="Calibri" panose="020F0502020204030204" pitchFamily="34" charset="0"/>
              <a:ea typeface="MS PGothic" panose="020B0600070205080204" pitchFamily="34" charset="-128"/>
            </a:endParaRPr>
          </a:p>
          <a:p>
            <a:pPr eaLnBrk="1" hangingPunct="1">
              <a:buFont typeface="Arial" panose="020B0604020202020204" pitchFamily="34" charset="0"/>
              <a:buNone/>
            </a:pPr>
            <a:r>
              <a:rPr lang="en-US" altLang="en-US" sz="2000" b="1" dirty="0">
                <a:ea typeface="MS PGothic" charset="-128"/>
              </a:rPr>
              <a:t>Engaging Key Stakeholders with Specific Tactics: Paid Content</a:t>
            </a:r>
          </a:p>
          <a:p>
            <a:pPr marL="0" indent="0" eaLnBrk="1" hangingPunct="1">
              <a:buNone/>
            </a:pPr>
            <a:r>
              <a:rPr lang="en-US" altLang="en-US" dirty="0">
                <a:latin typeface="Calibri" panose="020F0502020204030204" pitchFamily="34" charset="0"/>
                <a:ea typeface="MS PGothic" panose="020B0600070205080204" pitchFamily="34" charset="-128"/>
              </a:rPr>
              <a:t>When firms pay to have online or print publishers create and distribute their content. </a:t>
            </a:r>
          </a:p>
          <a:p>
            <a:pPr marL="0" indent="0" eaLnBrk="1" hangingPunct="1">
              <a:buNone/>
            </a:pPr>
            <a:r>
              <a:rPr lang="en-US" altLang="en-US" dirty="0">
                <a:latin typeface="Calibri" panose="020F0502020204030204" pitchFamily="34" charset="0"/>
                <a:ea typeface="MS PGothic" panose="020B0600070205080204" pitchFamily="34" charset="-128"/>
              </a:rPr>
              <a:t>Creating high quality content is very important for a firm’s brand and image management, but its distribution is equally vital.</a:t>
            </a:r>
          </a:p>
          <a:p>
            <a:pPr lvl="1" eaLnBrk="1" hangingPunct="1">
              <a:buClr>
                <a:schemeClr val="accent1"/>
              </a:buClr>
              <a:buFont typeface="Arial" panose="020B0604020202020204" pitchFamily="34" charset="0"/>
              <a:buChar char="•"/>
            </a:pPr>
            <a:r>
              <a:rPr lang="en-US" altLang="en-US" dirty="0"/>
              <a:t>Best known are promoted feeds on Facebook, LinkedIn and Twitter.</a:t>
            </a:r>
          </a:p>
          <a:p>
            <a:pPr lvl="1" eaLnBrk="1" hangingPunct="1">
              <a:buClr>
                <a:schemeClr val="accent1"/>
              </a:buClr>
              <a:buFont typeface="Arial" panose="020B0604020202020204" pitchFamily="34" charset="0"/>
              <a:buChar char="•"/>
            </a:pPr>
            <a:r>
              <a:rPr lang="en-US" altLang="en-US" dirty="0"/>
              <a:t>Other less well-known options: </a:t>
            </a:r>
            <a:r>
              <a:rPr lang="en-US" altLang="en-US" dirty="0" err="1"/>
              <a:t>CSRWire</a:t>
            </a:r>
            <a:r>
              <a:rPr lang="en-US" altLang="en-US" dirty="0"/>
              <a:t>, Outbrain, Taboola and </a:t>
            </a:r>
            <a:r>
              <a:rPr lang="en-US" altLang="en-US" dirty="0" err="1"/>
              <a:t>Disqus</a:t>
            </a:r>
            <a:r>
              <a:rPr lang="en-US" altLang="en-US" dirty="0"/>
              <a:t>.</a:t>
            </a:r>
          </a:p>
          <a:p>
            <a:pPr marL="0" indent="0" eaLnBrk="1" hangingPunct="1">
              <a:buNone/>
            </a:pPr>
            <a:r>
              <a:rPr lang="en-US" altLang="en-US" dirty="0">
                <a:latin typeface="Calibri" panose="020F0502020204030204" pitchFamily="34" charset="0"/>
                <a:ea typeface="MS PGothic" panose="020B0600070205080204" pitchFamily="34" charset="-128"/>
              </a:rPr>
              <a:t>Understanding the nuances of the distribution process can be the difference between getting ignored or standing out. </a:t>
            </a:r>
          </a:p>
          <a:p>
            <a:pPr eaLnBrk="1" hangingPunct="1">
              <a:buFont typeface="Arial" panose="020B0604020202020204" pitchFamily="34" charset="0"/>
              <a:buNone/>
            </a:pPr>
            <a:endParaRPr lang="en-US" altLang="en-US" sz="2000" b="1" dirty="0">
              <a:latin typeface="Calibri" panose="020F0502020204030204" pitchFamily="34" charset="0"/>
              <a:ea typeface="MS PGothic" panose="020B0600070205080204" pitchFamily="34" charset="-128"/>
            </a:endParaRPr>
          </a:p>
          <a:p>
            <a:pPr eaLnBrk="1" hangingPunct="1">
              <a:buFont typeface="Arial" panose="020B0604020202020204" pitchFamily="34" charset="0"/>
              <a:buNone/>
            </a:pPr>
            <a:r>
              <a:rPr lang="en-US" altLang="en-US" sz="2000" b="1" dirty="0">
                <a:ea typeface="MS PGothic" charset="-128"/>
              </a:rPr>
              <a:t>Engaging Key Stakeholders with Specific Tactics: Event Sponsorship</a:t>
            </a:r>
          </a:p>
          <a:p>
            <a:pPr marL="0" indent="0" eaLnBrk="1" hangingPunct="1">
              <a:spcBef>
                <a:spcPts val="0"/>
              </a:spcBef>
              <a:spcAft>
                <a:spcPts val="1200"/>
              </a:spcAft>
              <a:buNone/>
            </a:pPr>
            <a:r>
              <a:rPr lang="en-US" altLang="en-US" sz="2000" dirty="0">
                <a:latin typeface="Calibri" panose="020F0502020204030204" pitchFamily="34" charset="0"/>
                <a:ea typeface="MS PGothic" panose="020B0600070205080204" pitchFamily="34" charset="-128"/>
              </a:rPr>
              <a:t>Sponsor an event with the company’s name and logo.</a:t>
            </a:r>
          </a:p>
          <a:p>
            <a:pPr marL="0" indent="0" eaLnBrk="1" hangingPunct="1">
              <a:buNone/>
            </a:pPr>
            <a:r>
              <a:rPr lang="en-US" altLang="en-US" sz="2000" dirty="0">
                <a:latin typeface="Calibri" panose="020F0502020204030204" pitchFamily="34" charset="0"/>
                <a:ea typeface="MS PGothic" panose="020B0600070205080204" pitchFamily="34" charset="-128"/>
              </a:rPr>
              <a:t>According to Jeff Haden at Inc.com, “when you sponsor an event your focus should always be on the </a:t>
            </a:r>
            <a:r>
              <a:rPr lang="en-US" altLang="en-US" sz="2000" i="1" dirty="0">
                <a:latin typeface="Calibri" panose="020F0502020204030204" pitchFamily="34" charset="0"/>
                <a:ea typeface="MS PGothic" panose="020B0600070205080204" pitchFamily="34" charset="-128"/>
              </a:rPr>
              <a:t>quality</a:t>
            </a:r>
            <a:r>
              <a:rPr lang="en-US" altLang="en-US" sz="2000" dirty="0">
                <a:latin typeface="Calibri" panose="020F0502020204030204" pitchFamily="34" charset="0"/>
                <a:ea typeface="MS PGothic" panose="020B0600070205080204" pitchFamily="34" charset="-128"/>
              </a:rPr>
              <a:t> rather than the </a:t>
            </a:r>
            <a:r>
              <a:rPr lang="en-US" altLang="en-US" sz="2000" i="1" dirty="0">
                <a:latin typeface="Calibri" panose="020F0502020204030204" pitchFamily="34" charset="0"/>
                <a:ea typeface="MS PGothic" panose="020B0600070205080204" pitchFamily="34" charset="-128"/>
              </a:rPr>
              <a:t>quantity</a:t>
            </a:r>
            <a:r>
              <a:rPr lang="en-US" altLang="en-US" sz="2000" dirty="0">
                <a:latin typeface="Calibri" panose="020F0502020204030204" pitchFamily="34" charset="0"/>
                <a:ea typeface="MS PGothic" panose="020B0600070205080204" pitchFamily="34" charset="-128"/>
              </a:rPr>
              <a:t> of brand impressions.” </a:t>
            </a:r>
          </a:p>
          <a:p>
            <a:pPr eaLnBrk="1" hangingPunct="1">
              <a:buFont typeface="Arial" panose="020B0604020202020204" pitchFamily="34" charset="0"/>
              <a:buNone/>
            </a:pPr>
            <a:endParaRPr lang="en-US" altLang="en-US" sz="2000" b="1" dirty="0">
              <a:latin typeface="Calibri" panose="020F0502020204030204" pitchFamily="34" charset="0"/>
              <a:ea typeface="MS PGothic" panose="020B0600070205080204" pitchFamily="34" charset="-128"/>
            </a:endParaRPr>
          </a:p>
          <a:p>
            <a:pPr eaLnBrk="1" hangingPunct="1">
              <a:buFont typeface="Arial" panose="020B0604020202020204" pitchFamily="34" charset="0"/>
              <a:buNone/>
            </a:pPr>
            <a:r>
              <a:rPr lang="en-US" altLang="en-US" sz="2000" b="1" dirty="0"/>
              <a:t>Engaging Key Stakeholders with Specific Tactics:  Public Service Announcements</a:t>
            </a:r>
          </a:p>
          <a:p>
            <a:pPr marL="0" indent="0" eaLnBrk="1" hangingPunct="1">
              <a:buNone/>
            </a:pPr>
            <a:r>
              <a:rPr lang="en-US" altLang="en-US" dirty="0">
                <a:latin typeface="Calibri" panose="020F0502020204030204" pitchFamily="34" charset="0"/>
                <a:ea typeface="MS PGothic" panose="020B0600070205080204" pitchFamily="34" charset="-128"/>
              </a:rPr>
              <a:t>Since 1942, the Ad Council has been the leading producer of public service announcements (PSAs):</a:t>
            </a:r>
          </a:p>
          <a:p>
            <a:pPr lvl="1" eaLnBrk="1" hangingPunct="1">
              <a:buClr>
                <a:schemeClr val="accent1"/>
              </a:buClr>
              <a:buFont typeface="Arial" panose="020B0604020202020204" pitchFamily="34" charset="0"/>
              <a:buChar char="•"/>
            </a:pPr>
            <a:r>
              <a:rPr lang="en-US" altLang="en-US" dirty="0"/>
              <a:t>Addressing critical social issues for generations of Americans and global citizens. </a:t>
            </a:r>
          </a:p>
          <a:p>
            <a:pPr marL="0" indent="0" eaLnBrk="1" hangingPunct="1">
              <a:buNone/>
            </a:pPr>
            <a:r>
              <a:rPr lang="en-US" altLang="en-US" dirty="0">
                <a:latin typeface="Calibri" panose="020F0502020204030204" pitchFamily="34" charset="0"/>
                <a:ea typeface="MS PGothic" panose="020B0600070205080204" pitchFamily="34" charset="-128"/>
              </a:rPr>
              <a:t>Businesses have discovered that public service announcements are an effective means for promoting various social issues or topics that resonate with the public. </a:t>
            </a:r>
          </a:p>
          <a:p>
            <a:pPr marL="628650" lvl="1" indent="-171450" eaLnBrk="1" hangingPunct="1">
              <a:buFont typeface="Wingdings" panose="05000000000000000000" pitchFamily="2" charset="2"/>
              <a:buChar char="à"/>
            </a:pPr>
            <a:r>
              <a:rPr lang="en-US" altLang="en-US" dirty="0">
                <a:sym typeface="Wingdings" panose="05000000000000000000" pitchFamily="2" charset="2"/>
              </a:rPr>
              <a:t>Example: T</a:t>
            </a:r>
            <a:r>
              <a:rPr lang="en-US" altLang="en-US" dirty="0"/>
              <a:t>he Ad Council created the #</a:t>
            </a:r>
            <a:r>
              <a:rPr lang="en-US" altLang="en-US" dirty="0" err="1"/>
              <a:t>ThatsHarrassment</a:t>
            </a:r>
            <a:r>
              <a:rPr lang="en-US" altLang="en-US" dirty="0"/>
              <a:t> project.</a:t>
            </a:r>
          </a:p>
          <a:p>
            <a:pPr marL="0" indent="0" eaLnBrk="1" hangingPunct="1">
              <a:buFont typeface="Wingdings" panose="05000000000000000000" pitchFamily="2" charset="2"/>
              <a:buNone/>
            </a:pPr>
            <a:endParaRPr lang="en-US" altLang="en-US" sz="2000" b="1" dirty="0">
              <a:latin typeface="Calibri" panose="020F0502020204030204" pitchFamily="34" charset="0"/>
              <a:ea typeface="MS PGothic" panose="020B0600070205080204" pitchFamily="34" charset="-128"/>
            </a:endParaRPr>
          </a:p>
          <a:p>
            <a:pPr marL="0" indent="0" eaLnBrk="1" hangingPunct="1">
              <a:buFont typeface="Wingdings" panose="05000000000000000000" pitchFamily="2" charset="2"/>
              <a:buNone/>
            </a:pPr>
            <a:r>
              <a:rPr lang="en-US" altLang="en-US" sz="2000" b="1" dirty="0">
                <a:latin typeface="Calibri" panose="020F0502020204030204" pitchFamily="34" charset="0"/>
              </a:rPr>
              <a:t>Engaging Key Stakeholders with Specific Tactics:  Image Advertisements</a:t>
            </a:r>
          </a:p>
          <a:p>
            <a:pPr marL="0" indent="0" eaLnBrk="1" hangingPunct="1">
              <a:buNone/>
            </a:pPr>
            <a:r>
              <a:rPr lang="en-US" altLang="en-US" sz="2000" b="0" dirty="0">
                <a:latin typeface="Calibri" panose="020F0502020204030204" pitchFamily="34" charset="0"/>
                <a:ea typeface="MS PGothic" panose="020B0600070205080204" pitchFamily="34" charset="-128"/>
              </a:rPr>
              <a:t>Image advertisements </a:t>
            </a:r>
            <a:r>
              <a:rPr lang="en-US" altLang="en-US" sz="2000" dirty="0">
                <a:latin typeface="Calibri" panose="020F0502020204030204" pitchFamily="34" charset="0"/>
                <a:ea typeface="MS PGothic" panose="020B0600070205080204" pitchFamily="34" charset="-128"/>
              </a:rPr>
              <a:t>are used to enhance their public image, create goodwill, or announce a major change such as a merger, acquisition, or new product line. </a:t>
            </a:r>
          </a:p>
          <a:p>
            <a:pPr eaLnBrk="1" hangingPunct="1">
              <a:buFont typeface="Arial" panose="020B0604020202020204" pitchFamily="34" charset="0"/>
              <a:buChar char="•"/>
            </a:pPr>
            <a:r>
              <a:rPr lang="en-US" altLang="en-US" sz="2000" dirty="0">
                <a:latin typeface="Calibri" panose="020F0502020204030204" pitchFamily="34" charset="0"/>
                <a:ea typeface="MS PGothic" panose="020B0600070205080204" pitchFamily="34" charset="-128"/>
              </a:rPr>
              <a:t>Focus on a public policy issue or piece of legislation. </a:t>
            </a:r>
          </a:p>
          <a:p>
            <a:pPr eaLnBrk="1" hangingPunct="1">
              <a:buFont typeface="Arial" panose="020B0604020202020204" pitchFamily="34" charset="0"/>
              <a:buChar char="•"/>
            </a:pPr>
            <a:r>
              <a:rPr lang="en-US" altLang="en-US" sz="2000" dirty="0">
                <a:latin typeface="Calibri" panose="020F0502020204030204" pitchFamily="34" charset="0"/>
                <a:ea typeface="MS PGothic" panose="020B0600070205080204" pitchFamily="34" charset="-128"/>
              </a:rPr>
              <a:t>Image ads promote the image, or general perception, of a product or service, rather than promoting its functional attributes. </a:t>
            </a:r>
          </a:p>
          <a:p>
            <a:pPr eaLnBrk="1" hangingPunct="1">
              <a:buFont typeface="Arial" panose="020B0604020202020204" pitchFamily="34" charset="0"/>
              <a:buChar char="•"/>
            </a:pPr>
            <a:r>
              <a:rPr lang="en-US" altLang="en-US" sz="2000" dirty="0">
                <a:latin typeface="Calibri" panose="020F0502020204030204" pitchFamily="34" charset="0"/>
                <a:ea typeface="MS PGothic" panose="020B0600070205080204" pitchFamily="34" charset="-128"/>
              </a:rPr>
              <a:t>They target the public’s emotions and seek to influence the consumers’ imaginations.</a:t>
            </a:r>
          </a:p>
          <a:p>
            <a:pPr marL="0" indent="0" eaLnBrk="1" hangingPunct="1">
              <a:buFont typeface="Wingdings" panose="05000000000000000000" pitchFamily="2" charset="2"/>
              <a:buNone/>
            </a:pPr>
            <a:endParaRPr lang="en-US" altLang="en-US" sz="2000" b="1" dirty="0">
              <a:latin typeface="Calibri" panose="020F0502020204030204" pitchFamily="34" charset="0"/>
              <a:ea typeface="MS PGothic" panose="020B0600070205080204" pitchFamily="34" charset="-128"/>
            </a:endParaRPr>
          </a:p>
          <a:p>
            <a:pPr eaLnBrk="1" hangingPunct="1">
              <a:buFont typeface="Arial" panose="020B0604020202020204" pitchFamily="34" charset="0"/>
              <a:buNone/>
            </a:pPr>
            <a:endParaRPr lang="en-US" altLang="en-US" sz="2000" b="1" dirty="0">
              <a:latin typeface="Calibri" panose="020F0502020204030204" pitchFamily="34" charset="0"/>
              <a:ea typeface="MS PGothic" panose="020B0600070205080204" pitchFamily="34" charset="-128"/>
            </a:endParaRPr>
          </a:p>
          <a:p>
            <a:pPr eaLnBrk="1" hangingPunct="1">
              <a:buFont typeface="Arial" panose="020B0604020202020204" pitchFamily="34" charset="0"/>
              <a:buNone/>
            </a:pPr>
            <a:endParaRPr lang="en-US" altLang="en-US" sz="2000" b="1" dirty="0">
              <a:latin typeface="Calibri" panose="020F0502020204030204" pitchFamily="34" charset="0"/>
              <a:ea typeface="MS PGothic" panose="020B0600070205080204" pitchFamily="34" charset="-128"/>
            </a:endParaRPr>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16</a:t>
            </a:fld>
            <a:endParaRPr lang="en-US" altLang="en-US"/>
          </a:p>
        </p:txBody>
      </p:sp>
    </p:spTree>
    <p:extLst>
      <p:ext uri="{BB962C8B-B14F-4D97-AF65-F5344CB8AC3E}">
        <p14:creationId xmlns:p14="http://schemas.microsoft.com/office/powerpoint/2010/main" val="34658150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B495EA5-A1E5-4EB3-B5CA-0CA389297946}" type="slidenum">
              <a:rPr lang="en-US" altLang="en-US" smtClean="0"/>
              <a:pPr>
                <a:defRPr/>
              </a:pPr>
              <a:t>17</a:t>
            </a:fld>
            <a:endParaRPr lang="en-US" altLang="en-US"/>
          </a:p>
        </p:txBody>
      </p:sp>
    </p:spTree>
    <p:extLst>
      <p:ext uri="{BB962C8B-B14F-4D97-AF65-F5344CB8AC3E}">
        <p14:creationId xmlns:p14="http://schemas.microsoft.com/office/powerpoint/2010/main" val="5019302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B495EA5-A1E5-4EB3-B5CA-0CA389297946}" type="slidenum">
              <a:rPr lang="en-US" altLang="en-US" smtClean="0"/>
              <a:pPr>
                <a:defRPr/>
              </a:pPr>
              <a:t>18</a:t>
            </a:fld>
            <a:endParaRPr lang="en-US" altLang="en-US"/>
          </a:p>
        </p:txBody>
      </p:sp>
    </p:spTree>
    <p:extLst>
      <p:ext uri="{BB962C8B-B14F-4D97-AF65-F5344CB8AC3E}">
        <p14:creationId xmlns:p14="http://schemas.microsoft.com/office/powerpoint/2010/main" val="36978342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slide.</a:t>
            </a:r>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19</a:t>
            </a:fld>
            <a:endParaRPr lang="en-US" altLang="en-US"/>
          </a:p>
        </p:txBody>
      </p:sp>
    </p:spTree>
    <p:extLst>
      <p:ext uri="{BB962C8B-B14F-4D97-AF65-F5344CB8AC3E}">
        <p14:creationId xmlns:p14="http://schemas.microsoft.com/office/powerpoint/2010/main" val="31076217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b="1" dirty="0">
                <a:latin typeface="Calibri" panose="020F0502020204030204" pitchFamily="34" charset="0"/>
                <a:ea typeface="MS PGothic" panose="020B0600070205080204" pitchFamily="34" charset="-128"/>
              </a:rPr>
              <a:t>An organizational stakeholder composed of individuals and groups found in society.</a:t>
            </a:r>
            <a:endParaRPr lang="en-US" altLang="en-US" sz="900" b="1" dirty="0">
              <a:latin typeface="Calibri" panose="020F0502020204030204" pitchFamily="34" charset="0"/>
              <a:ea typeface="MS PGothic" panose="020B0600070205080204" pitchFamily="34" charset="-128"/>
            </a:endParaRPr>
          </a:p>
          <a:p>
            <a:pPr lvl="1" eaLnBrk="1" hangingPunct="1">
              <a:spcAft>
                <a:spcPts val="1500"/>
              </a:spcAft>
              <a:buClr>
                <a:schemeClr val="accent1"/>
              </a:buClr>
              <a:buFont typeface="Arial" panose="020B0604020202020204" pitchFamily="34" charset="0"/>
              <a:buChar char="•"/>
            </a:pPr>
            <a:r>
              <a:rPr lang="en-US" altLang="en-US" dirty="0"/>
              <a:t>The general public affects the firm through its opinions of the firm’s activities or performance, which in turn help shape the firm’s public image or reputation.</a:t>
            </a:r>
            <a:endParaRPr lang="en-US" altLang="en-US" sz="1000" dirty="0"/>
          </a:p>
          <a:p>
            <a:pPr marL="0" indent="0" eaLnBrk="1" hangingPunct="1">
              <a:buNone/>
            </a:pPr>
            <a:endParaRPr lang="en-US" altLang="en-US" dirty="0">
              <a:latin typeface="Calibri" panose="020F0502020204030204" pitchFamily="34" charset="0"/>
              <a:ea typeface="MS PGothic" panose="020B0600070205080204" pitchFamily="34" charset="-128"/>
            </a:endParaRPr>
          </a:p>
          <a:p>
            <a:pPr marL="0" indent="0" eaLnBrk="1" hangingPunct="1">
              <a:buNone/>
            </a:pPr>
            <a:r>
              <a:rPr lang="en-US" altLang="en-US" b="1" dirty="0">
                <a:latin typeface="Calibri" panose="020F0502020204030204" pitchFamily="34" charset="0"/>
                <a:ea typeface="MS PGothic" panose="020B0600070205080204" pitchFamily="34" charset="-128"/>
              </a:rPr>
              <a:t>The public may utilize its own stakeholder networks, and engage with government agencies, special interest groups, or the media:</a:t>
            </a:r>
          </a:p>
          <a:p>
            <a:pPr lvl="1" eaLnBrk="1" hangingPunct="1">
              <a:spcBef>
                <a:spcPts val="600"/>
              </a:spcBef>
              <a:spcAft>
                <a:spcPts val="600"/>
              </a:spcAft>
              <a:buClr>
                <a:schemeClr val="accent1"/>
              </a:buClr>
              <a:buFont typeface="Arial" panose="020B0604020202020204" pitchFamily="34" charset="0"/>
              <a:buChar char="•"/>
            </a:pPr>
            <a:r>
              <a:rPr lang="en-US" altLang="en-US" dirty="0"/>
              <a:t>To demand a certain level of performance.</a:t>
            </a:r>
          </a:p>
          <a:p>
            <a:pPr lvl="1" eaLnBrk="1" hangingPunct="1">
              <a:spcAft>
                <a:spcPts val="600"/>
              </a:spcAft>
              <a:buClr>
                <a:schemeClr val="accent1"/>
              </a:buClr>
              <a:buFont typeface="Arial" panose="020B0604020202020204" pitchFamily="34" charset="0"/>
              <a:buChar char="•"/>
            </a:pPr>
            <a:r>
              <a:rPr lang="en-US" altLang="en-US" dirty="0"/>
              <a:t>To condemn or praise a firm.</a:t>
            </a:r>
          </a:p>
          <a:p>
            <a:pPr lvl="1" eaLnBrk="1" hangingPunct="1">
              <a:spcAft>
                <a:spcPts val="600"/>
              </a:spcAft>
              <a:buClr>
                <a:schemeClr val="accent1"/>
              </a:buClr>
              <a:buFont typeface="Arial" panose="020B0604020202020204" pitchFamily="34" charset="0"/>
              <a:buChar char="•"/>
            </a:pPr>
            <a:endParaRPr lang="en-US" dirty="0"/>
          </a:p>
          <a:p>
            <a:pPr marL="0" indent="0" eaLnBrk="1" hangingPunct="1">
              <a:buNone/>
            </a:pPr>
            <a:r>
              <a:rPr lang="en-US" altLang="en-US" b="1" dirty="0">
                <a:latin typeface="Calibri" panose="020F0502020204030204" pitchFamily="34" charset="0"/>
                <a:ea typeface="MS PGothic" panose="020B0600070205080204" pitchFamily="34" charset="-128"/>
              </a:rPr>
              <a:t>Companies should be aware of how their actions may be portrayed in the </a:t>
            </a:r>
            <a:r>
              <a:rPr lang="en-US" altLang="en-US" b="1" i="1" dirty="0">
                <a:latin typeface="Calibri" panose="020F0502020204030204" pitchFamily="34" charset="0"/>
                <a:ea typeface="MS PGothic" panose="020B0600070205080204" pitchFamily="34" charset="-128"/>
              </a:rPr>
              <a:t>media</a:t>
            </a:r>
            <a:r>
              <a:rPr lang="en-US" altLang="en-US" b="1" dirty="0">
                <a:latin typeface="Calibri" panose="020F0502020204030204" pitchFamily="34" charset="0"/>
                <a:ea typeface="MS PGothic" panose="020B0600070205080204" pitchFamily="34" charset="-128"/>
              </a:rPr>
              <a:t>.</a:t>
            </a:r>
            <a:endParaRPr lang="en-US" altLang="en-US" sz="1400" b="1" dirty="0">
              <a:latin typeface="Calibri" panose="020F0502020204030204" pitchFamily="34" charset="0"/>
              <a:ea typeface="MS PGothic" panose="020B0600070205080204" pitchFamily="34" charset="-128"/>
            </a:endParaRPr>
          </a:p>
          <a:p>
            <a:pPr marL="0" indent="0" eaLnBrk="1" hangingPunct="1">
              <a:buNone/>
            </a:pPr>
            <a:r>
              <a:rPr lang="en-US" altLang="en-US" dirty="0">
                <a:latin typeface="Calibri" panose="020F0502020204030204" pitchFamily="34" charset="0"/>
                <a:ea typeface="MS PGothic" panose="020B0600070205080204" pitchFamily="34" charset="-128"/>
              </a:rPr>
              <a:t>Through the media, the firm can:</a:t>
            </a:r>
          </a:p>
          <a:p>
            <a:pPr lvl="1" eaLnBrk="1" hangingPunct="1">
              <a:buClr>
                <a:schemeClr val="accent1"/>
              </a:buClr>
              <a:buFont typeface="Arial" panose="020B0604020202020204" pitchFamily="34" charset="0"/>
              <a:buChar char="•"/>
            </a:pPr>
            <a:r>
              <a:rPr lang="en-US" altLang="en-US" dirty="0"/>
              <a:t>Establish its reputation.</a:t>
            </a:r>
          </a:p>
          <a:p>
            <a:pPr lvl="1" eaLnBrk="1" hangingPunct="1">
              <a:buClr>
                <a:schemeClr val="accent1"/>
              </a:buClr>
              <a:buFont typeface="Arial" panose="020B0604020202020204" pitchFamily="34" charset="0"/>
              <a:buChar char="•"/>
            </a:pPr>
            <a:r>
              <a:rPr lang="en-US" altLang="en-US" dirty="0"/>
              <a:t>Repair a tarnish image.</a:t>
            </a:r>
          </a:p>
          <a:p>
            <a:pPr lvl="1" eaLnBrk="1" hangingPunct="1">
              <a:buClr>
                <a:schemeClr val="accent1"/>
              </a:buClr>
              <a:buFont typeface="Arial" panose="020B0604020202020204" pitchFamily="34" charset="0"/>
              <a:buChar char="•"/>
            </a:pPr>
            <a:r>
              <a:rPr lang="en-US" altLang="en-US" dirty="0"/>
              <a:t>Managing its public relations.</a:t>
            </a:r>
          </a:p>
          <a:p>
            <a:pPr lvl="1" eaLnBrk="1" hangingPunct="1">
              <a:buClr>
                <a:schemeClr val="accent1"/>
              </a:buClr>
              <a:buFont typeface="Arial" panose="020B0604020202020204" pitchFamily="34" charset="0"/>
              <a:buChar char="•"/>
            </a:pPr>
            <a:r>
              <a:rPr lang="en-US" altLang="en-US" dirty="0"/>
              <a:t>Address an organizational crisis.</a:t>
            </a:r>
          </a:p>
          <a:p>
            <a:pPr lvl="1" eaLnBrk="1" hangingPunct="1">
              <a:buClr>
                <a:schemeClr val="accent1"/>
              </a:buClr>
              <a:buFont typeface="Arial" panose="020B0604020202020204" pitchFamily="34" charset="0"/>
              <a:buChar char="•"/>
            </a:pPr>
            <a:r>
              <a:rPr lang="en-US" altLang="en-US" dirty="0"/>
              <a:t>Engage with multiple stakeholders in a variety of ways.</a:t>
            </a:r>
          </a:p>
          <a:p>
            <a:pPr lvl="0" eaLnBrk="1" hangingPunct="1">
              <a:spcAft>
                <a:spcPts val="600"/>
              </a:spcAft>
              <a:buClr>
                <a:schemeClr val="accent1"/>
              </a:buClr>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2</a:t>
            </a:fld>
            <a:endParaRPr lang="en-US" altLang="en-US"/>
          </a:p>
        </p:txBody>
      </p:sp>
    </p:spTree>
    <p:extLst>
      <p:ext uri="{BB962C8B-B14F-4D97-AF65-F5344CB8AC3E}">
        <p14:creationId xmlns:p14="http://schemas.microsoft.com/office/powerpoint/2010/main" val="14201645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dirty="0">
              <a:latin typeface="Calibri" panose="020F0502020204030204" pitchFamily="34" charset="0"/>
              <a:ea typeface="MS PGothic" panose="020B0600070205080204" pitchFamily="34" charset="-128"/>
            </a:endParaRPr>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21</a:t>
            </a:fld>
            <a:endParaRPr lang="en-US" altLang="en-US"/>
          </a:p>
        </p:txBody>
      </p:sp>
    </p:spTree>
    <p:extLst>
      <p:ext uri="{BB962C8B-B14F-4D97-AF65-F5344CB8AC3E}">
        <p14:creationId xmlns:p14="http://schemas.microsoft.com/office/powerpoint/2010/main" val="21507706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dirty="0">
              <a:latin typeface="Calibri" panose="020F0502020204030204" pitchFamily="34" charset="0"/>
              <a:ea typeface="MS PGothic" panose="020B0600070205080204" pitchFamily="34" charset="-128"/>
            </a:endParaRPr>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22</a:t>
            </a:fld>
            <a:endParaRPr lang="en-US" altLang="en-US"/>
          </a:p>
        </p:txBody>
      </p:sp>
    </p:spTree>
    <p:extLst>
      <p:ext uri="{BB962C8B-B14F-4D97-AF65-F5344CB8AC3E}">
        <p14:creationId xmlns:p14="http://schemas.microsoft.com/office/powerpoint/2010/main" val="21507706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dirty="0">
              <a:latin typeface="Calibri" panose="020F0502020204030204" pitchFamily="34" charset="0"/>
              <a:ea typeface="MS PGothic" panose="020B0600070205080204" pitchFamily="34" charset="-128"/>
            </a:endParaRPr>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23</a:t>
            </a:fld>
            <a:endParaRPr lang="en-US" altLang="en-US"/>
          </a:p>
        </p:txBody>
      </p:sp>
    </p:spTree>
    <p:extLst>
      <p:ext uri="{BB962C8B-B14F-4D97-AF65-F5344CB8AC3E}">
        <p14:creationId xmlns:p14="http://schemas.microsoft.com/office/powerpoint/2010/main" val="21507706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dirty="0">
              <a:latin typeface="Calibri" panose="020F0502020204030204" pitchFamily="34" charset="0"/>
              <a:ea typeface="MS PGothic" panose="020B0600070205080204" pitchFamily="34" charset="-128"/>
            </a:endParaRPr>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24</a:t>
            </a:fld>
            <a:endParaRPr lang="en-US" altLang="en-US"/>
          </a:p>
        </p:txBody>
      </p:sp>
    </p:spTree>
    <p:extLst>
      <p:ext uri="{BB962C8B-B14F-4D97-AF65-F5344CB8AC3E}">
        <p14:creationId xmlns:p14="http://schemas.microsoft.com/office/powerpoint/2010/main" val="21507706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dirty="0">
              <a:latin typeface="Calibri" panose="020F0502020204030204" pitchFamily="34" charset="0"/>
              <a:ea typeface="MS PGothic" panose="020B0600070205080204" pitchFamily="34" charset="-128"/>
            </a:endParaRPr>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25</a:t>
            </a:fld>
            <a:endParaRPr lang="en-US" altLang="en-US"/>
          </a:p>
        </p:txBody>
      </p:sp>
    </p:spTree>
    <p:extLst>
      <p:ext uri="{BB962C8B-B14F-4D97-AF65-F5344CB8AC3E}">
        <p14:creationId xmlns:p14="http://schemas.microsoft.com/office/powerpoint/2010/main" val="21507706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b="1" dirty="0">
                <a:latin typeface="Calibri" panose="020F0502020204030204" pitchFamily="34" charset="0"/>
                <a:ea typeface="MS PGothic" panose="020B0600070205080204" pitchFamily="34" charset="-128"/>
              </a:rPr>
              <a:t>Media</a:t>
            </a:r>
            <a:r>
              <a:rPr lang="en-US" altLang="en-US" dirty="0">
                <a:latin typeface="Calibri" panose="020F0502020204030204" pitchFamily="34" charset="0"/>
                <a:ea typeface="MS PGothic" panose="020B0600070205080204" pitchFamily="34" charset="-128"/>
              </a:rPr>
              <a:t> is understood as the collective means of communicating to an audience.</a:t>
            </a:r>
          </a:p>
          <a:p>
            <a:pPr marL="0" indent="0" eaLnBrk="1" hangingPunct="1">
              <a:buNone/>
            </a:pPr>
            <a:endParaRPr lang="en-US" altLang="en-US" dirty="0">
              <a:latin typeface="Calibri" panose="020F0502020204030204" pitchFamily="34" charset="0"/>
              <a:ea typeface="MS PGothic" panose="020B0600070205080204" pitchFamily="34" charset="-128"/>
            </a:endParaRPr>
          </a:p>
          <a:p>
            <a:pPr marL="0" indent="0" eaLnBrk="1" hangingPunct="1">
              <a:buNone/>
            </a:pPr>
            <a:r>
              <a:rPr lang="en-US" altLang="en-US" dirty="0">
                <a:latin typeface="Calibri" panose="020F0502020204030204" pitchFamily="34" charset="0"/>
                <a:ea typeface="MS PGothic" panose="020B0600070205080204" pitchFamily="34" charset="-128"/>
              </a:rPr>
              <a:t>Traditional media:</a:t>
            </a:r>
          </a:p>
          <a:p>
            <a:pPr lvl="1" eaLnBrk="1" hangingPunct="1">
              <a:buClr>
                <a:schemeClr val="accent1"/>
              </a:buClr>
              <a:buFont typeface="Arial" panose="020B0604020202020204" pitchFamily="34" charset="0"/>
              <a:buChar char="•"/>
            </a:pPr>
            <a:r>
              <a:rPr lang="en-US" altLang="en-US" dirty="0"/>
              <a:t>Television.</a:t>
            </a:r>
          </a:p>
          <a:p>
            <a:pPr lvl="1" eaLnBrk="1" hangingPunct="1">
              <a:buClr>
                <a:schemeClr val="accent1"/>
              </a:buClr>
              <a:buFont typeface="Arial" panose="020B0604020202020204" pitchFamily="34" charset="0"/>
              <a:buChar char="•"/>
            </a:pPr>
            <a:r>
              <a:rPr lang="en-US" altLang="en-US" dirty="0"/>
              <a:t>Radio.</a:t>
            </a:r>
          </a:p>
          <a:p>
            <a:pPr lvl="1" eaLnBrk="1" hangingPunct="1">
              <a:buClr>
                <a:schemeClr val="accent1"/>
              </a:buClr>
              <a:buFont typeface="Arial" panose="020B0604020202020204" pitchFamily="34" charset="0"/>
              <a:buChar char="•"/>
            </a:pPr>
            <a:r>
              <a:rPr lang="en-US" altLang="en-US" dirty="0"/>
              <a:t>Newspapers.</a:t>
            </a:r>
          </a:p>
          <a:p>
            <a:pPr lvl="1" eaLnBrk="1" hangingPunct="1">
              <a:buClr>
                <a:schemeClr val="accent1"/>
              </a:buClr>
              <a:buFont typeface="Arial" panose="020B0604020202020204" pitchFamily="34" charset="0"/>
              <a:buChar char="•"/>
            </a:pPr>
            <a:endParaRPr lang="en-US" altLang="en-US" dirty="0"/>
          </a:p>
          <a:p>
            <a:pPr marL="61913" indent="0" eaLnBrk="1" hangingPunct="1">
              <a:buNone/>
            </a:pPr>
            <a:r>
              <a:rPr lang="en-US" altLang="en-US" dirty="0"/>
              <a:t>Modern media:</a:t>
            </a:r>
          </a:p>
          <a:p>
            <a:pPr lvl="1" eaLnBrk="1" hangingPunct="1">
              <a:buClr>
                <a:schemeClr val="accent1"/>
              </a:buClr>
              <a:buFont typeface="Arial" panose="020B0604020202020204" pitchFamily="34" charset="0"/>
              <a:buChar char="•"/>
            </a:pPr>
            <a:r>
              <a:rPr lang="en-US" altLang="en-US" dirty="0"/>
              <a:t>Internet.</a:t>
            </a:r>
          </a:p>
          <a:p>
            <a:pPr lvl="1" eaLnBrk="1" hangingPunct="1">
              <a:buClr>
                <a:schemeClr val="accent1"/>
              </a:buClr>
              <a:buFont typeface="Arial" panose="020B0604020202020204" pitchFamily="34" charset="0"/>
              <a:buChar char="•"/>
            </a:pPr>
            <a:r>
              <a:rPr lang="en-US" altLang="en-US" dirty="0"/>
              <a:t>Social media.</a:t>
            </a:r>
            <a:endParaRPr lang="en-US" b="1"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3</a:t>
            </a:fld>
            <a:endParaRPr lang="en-US" altLang="en-US"/>
          </a:p>
        </p:txBody>
      </p:sp>
    </p:spTree>
    <p:extLst>
      <p:ext uri="{BB962C8B-B14F-4D97-AF65-F5344CB8AC3E}">
        <p14:creationId xmlns:p14="http://schemas.microsoft.com/office/powerpoint/2010/main" val="38646224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b="1" i="1" dirty="0">
                <a:latin typeface="Calibri" panose="020F0502020204030204" pitchFamily="34" charset="0"/>
                <a:ea typeface="MS PGothic" panose="020B0600070205080204" pitchFamily="34" charset="-128"/>
              </a:rPr>
              <a:t>Corporate reputation</a:t>
            </a:r>
            <a:r>
              <a:rPr lang="en-US" altLang="en-US" b="1" dirty="0">
                <a:latin typeface="Calibri" panose="020F0502020204030204" pitchFamily="34" charset="0"/>
                <a:ea typeface="MS PGothic" panose="020B0600070205080204" pitchFamily="34" charset="-128"/>
              </a:rPr>
              <a:t>: </a:t>
            </a:r>
            <a:r>
              <a:rPr lang="en-US" altLang="en-US" dirty="0">
                <a:latin typeface="Calibri" panose="020F0502020204030204" pitchFamily="34" charset="0"/>
                <a:ea typeface="MS PGothic" panose="020B0600070205080204" pitchFamily="34" charset="-128"/>
              </a:rPr>
              <a:t>desirable or undesirable qualities associated with an organization or its actors that may influence the organization’s relationships with its stakeholders.</a:t>
            </a:r>
          </a:p>
          <a:p>
            <a:pPr lvl="1" eaLnBrk="1" hangingPunct="1">
              <a:buClr>
                <a:schemeClr val="accent1"/>
              </a:buClr>
              <a:buFont typeface="Arial" panose="020B0604020202020204" pitchFamily="34" charset="0"/>
              <a:buChar char="•"/>
            </a:pPr>
            <a:r>
              <a:rPr lang="en-US" altLang="en-US" dirty="0"/>
              <a:t>It relies on the collective perceptions of past actions, results and future prospects.</a:t>
            </a:r>
          </a:p>
          <a:p>
            <a:pPr marL="0" indent="0" eaLnBrk="1" hangingPunct="1">
              <a:buNone/>
            </a:pPr>
            <a:endParaRPr lang="en-US" altLang="en-US" b="1" i="1" dirty="0">
              <a:latin typeface="Calibri" panose="020F0502020204030204" pitchFamily="34" charset="0"/>
              <a:ea typeface="MS PGothic" panose="020B0600070205080204" pitchFamily="34" charset="-128"/>
            </a:endParaRPr>
          </a:p>
          <a:p>
            <a:pPr marL="0" indent="0" eaLnBrk="1" hangingPunct="1">
              <a:buNone/>
            </a:pPr>
            <a:r>
              <a:rPr lang="en-US" altLang="en-US" b="1" i="1" dirty="0">
                <a:latin typeface="Calibri" panose="020F0502020204030204" pitchFamily="34" charset="0"/>
                <a:ea typeface="MS PGothic" panose="020B0600070205080204" pitchFamily="34" charset="-128"/>
              </a:rPr>
              <a:t>Corporate identity</a:t>
            </a:r>
            <a:r>
              <a:rPr lang="en-US" altLang="en-US" b="1" dirty="0">
                <a:latin typeface="Calibri" panose="020F0502020204030204" pitchFamily="34" charset="0"/>
                <a:ea typeface="MS PGothic" panose="020B0600070205080204" pitchFamily="34" charset="-128"/>
              </a:rPr>
              <a:t>: </a:t>
            </a:r>
            <a:r>
              <a:rPr lang="en-US" altLang="en-US" dirty="0">
                <a:latin typeface="Calibri" panose="020F0502020204030204" pitchFamily="34" charset="0"/>
                <a:ea typeface="MS PGothic" panose="020B0600070205080204" pitchFamily="34" charset="-128"/>
              </a:rPr>
              <a:t>the way in which an organization presents itself to an audience.</a:t>
            </a:r>
          </a:p>
          <a:p>
            <a:pPr marL="0" indent="0" eaLnBrk="1" hangingPunct="1">
              <a:buNone/>
            </a:pPr>
            <a:endParaRPr lang="en-US" altLang="en-US" b="1" i="1" dirty="0">
              <a:latin typeface="Calibri" panose="020F0502020204030204" pitchFamily="34" charset="0"/>
              <a:ea typeface="MS PGothic" panose="020B0600070205080204" pitchFamily="34" charset="-128"/>
            </a:endParaRPr>
          </a:p>
          <a:p>
            <a:pPr marL="0" indent="0" eaLnBrk="1" hangingPunct="1">
              <a:buNone/>
            </a:pPr>
            <a:r>
              <a:rPr lang="en-US" altLang="en-US" b="1" i="1" dirty="0">
                <a:latin typeface="Calibri" panose="020F0502020204030204" pitchFamily="34" charset="0"/>
                <a:ea typeface="MS PGothic" panose="020B0600070205080204" pitchFamily="34" charset="-128"/>
              </a:rPr>
              <a:t>Corporate image</a:t>
            </a:r>
            <a:r>
              <a:rPr lang="en-US" altLang="en-US" b="1" dirty="0">
                <a:latin typeface="Calibri" panose="020F0502020204030204" pitchFamily="34" charset="0"/>
                <a:ea typeface="MS PGothic" panose="020B0600070205080204" pitchFamily="34" charset="-128"/>
              </a:rPr>
              <a:t>: </a:t>
            </a:r>
            <a:r>
              <a:rPr lang="en-US" altLang="en-US" dirty="0">
                <a:latin typeface="Calibri" panose="020F0502020204030204" pitchFamily="34" charset="0"/>
                <a:ea typeface="MS PGothic" panose="020B0600070205080204" pitchFamily="34" charset="-128"/>
              </a:rPr>
              <a:t>refers to the way organizational members believe others see the organization.</a:t>
            </a:r>
          </a:p>
          <a:p>
            <a:endParaRPr lang="en-US" dirty="0"/>
          </a:p>
          <a:p>
            <a:pPr marL="0" indent="0" eaLnBrk="1" hangingPunct="1">
              <a:buNone/>
            </a:pPr>
            <a:r>
              <a:rPr lang="en-US" altLang="en-US" b="0" dirty="0">
                <a:latin typeface="Calibri" panose="020F0502020204030204" pitchFamily="34" charset="0"/>
                <a:ea typeface="MS PGothic" panose="020B0600070205080204" pitchFamily="34" charset="-128"/>
              </a:rPr>
              <a:t>Few companies start with a reputation of distinction, simply because such a reputation must be built over time.</a:t>
            </a:r>
          </a:p>
          <a:p>
            <a:pPr marL="0" indent="0" eaLnBrk="1" hangingPunct="1">
              <a:buNone/>
            </a:pPr>
            <a:r>
              <a:rPr lang="en-US" altLang="en-US" b="1" dirty="0">
                <a:latin typeface="Calibri" panose="020F0502020204030204" pitchFamily="34" charset="0"/>
                <a:ea typeface="MS PGothic" panose="020B0600070205080204" pitchFamily="34" charset="-128"/>
              </a:rPr>
              <a:t>Building a reputation can be thought of as a step-by-step process</a:t>
            </a:r>
            <a:r>
              <a:rPr lang="en-US" altLang="en-US" dirty="0">
                <a:latin typeface="Calibri" panose="020F0502020204030204" pitchFamily="34" charset="0"/>
                <a:ea typeface="MS PGothic" panose="020B0600070205080204" pitchFamily="34" charset="-128"/>
              </a:rPr>
              <a:t>:</a:t>
            </a:r>
          </a:p>
          <a:p>
            <a:pPr lvl="1" eaLnBrk="1" hangingPunct="1">
              <a:buClr>
                <a:schemeClr val="accent1"/>
              </a:buClr>
              <a:buFont typeface="Arial" panose="020B0604020202020204" pitchFamily="34" charset="0"/>
              <a:buChar char="•"/>
            </a:pPr>
            <a:r>
              <a:rPr lang="en-US" altLang="en-US" dirty="0"/>
              <a:t>Managers must first strive to offer </a:t>
            </a:r>
            <a:r>
              <a:rPr lang="en-US" altLang="en-US" i="1" dirty="0"/>
              <a:t>significantly</a:t>
            </a:r>
            <a:r>
              <a:rPr lang="en-US" altLang="en-US" dirty="0"/>
              <a:t> better products and services than its competitors.</a:t>
            </a:r>
          </a:p>
          <a:p>
            <a:pPr lvl="1" eaLnBrk="1" hangingPunct="1">
              <a:buClr>
                <a:schemeClr val="accent1"/>
              </a:buClr>
              <a:buFont typeface="Arial" panose="020B0604020202020204" pitchFamily="34" charset="0"/>
              <a:buChar char="•"/>
            </a:pPr>
            <a:r>
              <a:rPr lang="en-US" altLang="en-US" dirty="0"/>
              <a:t>Managers must aim to create and convey an </a:t>
            </a:r>
            <a:r>
              <a:rPr lang="en-US" altLang="en-US" i="1" dirty="0"/>
              <a:t>identity: </a:t>
            </a:r>
            <a:r>
              <a:rPr lang="en-US" altLang="en-US" dirty="0"/>
              <a:t>a consistent and compelling story about who the company is and what it stands for.</a:t>
            </a:r>
          </a:p>
          <a:p>
            <a:pPr lvl="2" eaLnBrk="1" hangingPunct="1">
              <a:buClr>
                <a:schemeClr val="accent1"/>
              </a:buClr>
              <a:buFont typeface="Arial" panose="020B0604020202020204" pitchFamily="34" charset="0"/>
              <a:buChar char="•"/>
            </a:pPr>
            <a:r>
              <a:rPr lang="en-US" altLang="en-US" sz="2000" dirty="0"/>
              <a:t>This story needs to grab the attention of the news media, online media, and opinion leaders in each.</a:t>
            </a:r>
          </a:p>
          <a:p>
            <a:endParaRPr lang="en-US" dirty="0"/>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4</a:t>
            </a:fld>
            <a:endParaRPr lang="en-US" altLang="en-US"/>
          </a:p>
        </p:txBody>
      </p:sp>
    </p:spTree>
    <p:extLst>
      <p:ext uri="{BB962C8B-B14F-4D97-AF65-F5344CB8AC3E}">
        <p14:creationId xmlns:p14="http://schemas.microsoft.com/office/powerpoint/2010/main" val="739518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dirty="0">
                <a:latin typeface="Calibri" panose="020F0502020204030204" pitchFamily="34" charset="0"/>
                <a:ea typeface="MS PGothic" panose="020B0600070205080204" pitchFamily="34" charset="-128"/>
              </a:rPr>
              <a:t>Respected organizations are generally more successful because they:</a:t>
            </a:r>
          </a:p>
          <a:p>
            <a:pPr marL="635000" lvl="1" indent="-292100" eaLnBrk="1" hangingPunct="1">
              <a:buClr>
                <a:schemeClr val="accent1"/>
              </a:buClr>
              <a:buFont typeface="Calibri Light" panose="020F0302020204030204" pitchFamily="34" charset="0"/>
              <a:buAutoNum type="arabicPeriod"/>
            </a:pPr>
            <a:r>
              <a:rPr lang="en-US" altLang="en-US" dirty="0"/>
              <a:t>Receive more opportunities to advance their interests.</a:t>
            </a:r>
          </a:p>
          <a:p>
            <a:pPr marL="635000" lvl="1" indent="-292100" eaLnBrk="1" hangingPunct="1">
              <a:buClr>
                <a:schemeClr val="accent1"/>
              </a:buClr>
              <a:buFont typeface="Calibri Light" panose="020F0302020204030204" pitchFamily="34" charset="0"/>
              <a:buAutoNum type="arabicPeriod"/>
            </a:pPr>
            <a:r>
              <a:rPr lang="en-US" altLang="en-US" dirty="0"/>
              <a:t>Are given the benefit of the doubt in uncertain circumstances.</a:t>
            </a:r>
          </a:p>
          <a:p>
            <a:pPr marL="635000" lvl="1" indent="-292100" eaLnBrk="1" hangingPunct="1">
              <a:buClr>
                <a:schemeClr val="accent1"/>
              </a:buClr>
              <a:buFont typeface="Calibri Light" panose="020F0302020204030204" pitchFamily="34" charset="0"/>
              <a:buAutoNum type="arabicPeriod"/>
            </a:pPr>
            <a:r>
              <a:rPr lang="en-US" altLang="en-US" dirty="0"/>
              <a:t>Are generally more immune to the long-term effects of harsh criticism than their less respected counterpart.</a:t>
            </a:r>
          </a:p>
          <a:p>
            <a:pPr marL="0" indent="0" eaLnBrk="1" hangingPunct="1">
              <a:buNone/>
            </a:pPr>
            <a:endParaRPr lang="en-US" altLang="en-US" dirty="0">
              <a:latin typeface="Calibri" panose="020F0502020204030204" pitchFamily="34" charset="0"/>
              <a:ea typeface="MS PGothic" panose="020B0600070205080204" pitchFamily="34" charset="-128"/>
            </a:endParaRPr>
          </a:p>
          <a:p>
            <a:pPr marL="0" indent="0" eaLnBrk="1" hangingPunct="1">
              <a:buNone/>
            </a:pPr>
            <a:r>
              <a:rPr lang="en-US" altLang="en-US" dirty="0">
                <a:latin typeface="Calibri" panose="020F0502020204030204" pitchFamily="34" charset="0"/>
                <a:ea typeface="MS PGothic" panose="020B0600070205080204" pitchFamily="34" charset="-128"/>
              </a:rPr>
              <a:t>A sound reputation allows firms:</a:t>
            </a:r>
          </a:p>
          <a:p>
            <a:pPr lvl="1" eaLnBrk="1" hangingPunct="1">
              <a:buClr>
                <a:schemeClr val="accent1"/>
              </a:buClr>
              <a:buFont typeface="Arial" panose="020B0604020202020204" pitchFamily="34" charset="0"/>
              <a:buChar char="•"/>
            </a:pPr>
            <a:r>
              <a:rPr lang="en-US" altLang="en-US" dirty="0"/>
              <a:t>To charge premium prices.</a:t>
            </a:r>
          </a:p>
          <a:p>
            <a:pPr lvl="1" eaLnBrk="1" hangingPunct="1">
              <a:buClr>
                <a:schemeClr val="accent1"/>
              </a:buClr>
              <a:buFont typeface="Arial" panose="020B0604020202020204" pitchFamily="34" charset="0"/>
              <a:buChar char="•"/>
            </a:pPr>
            <a:r>
              <a:rPr lang="en-US" altLang="en-US" dirty="0"/>
              <a:t>To enhance their access to capital markets and investors.</a:t>
            </a:r>
          </a:p>
          <a:p>
            <a:pPr lvl="1" eaLnBrk="1" hangingPunct="1">
              <a:buClr>
                <a:schemeClr val="accent1"/>
              </a:buClr>
              <a:buFont typeface="Arial" panose="020B0604020202020204" pitchFamily="34" charset="0"/>
              <a:buChar char="•"/>
            </a:pPr>
            <a:r>
              <a:rPr lang="en-US" altLang="en-US" dirty="0"/>
              <a:t>To obtain better credit, trust, and social ratings.</a:t>
            </a:r>
          </a:p>
          <a:p>
            <a:endParaRPr lang="en-US" b="1"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5</a:t>
            </a:fld>
            <a:endParaRPr lang="en-US" altLang="en-US"/>
          </a:p>
        </p:txBody>
      </p:sp>
    </p:spTree>
    <p:extLst>
      <p:ext uri="{BB962C8B-B14F-4D97-AF65-F5344CB8AC3E}">
        <p14:creationId xmlns:p14="http://schemas.microsoft.com/office/powerpoint/2010/main" val="4243353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B495EA5-A1E5-4EB3-B5CA-0CA389297946}" type="slidenum">
              <a:rPr lang="en-US" altLang="en-US" smtClean="0"/>
              <a:pPr>
                <a:defRPr/>
              </a:pPr>
              <a:t>6</a:t>
            </a:fld>
            <a:endParaRPr lang="en-US" altLang="en-US"/>
          </a:p>
        </p:txBody>
      </p:sp>
    </p:spTree>
    <p:extLst>
      <p:ext uri="{BB962C8B-B14F-4D97-AF65-F5344CB8AC3E}">
        <p14:creationId xmlns:p14="http://schemas.microsoft.com/office/powerpoint/2010/main" val="17849202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dirty="0">
                <a:latin typeface="Calibri" panose="020F0502020204030204" pitchFamily="34" charset="0"/>
                <a:ea typeface="MS PGothic" panose="020B0600070205080204" pitchFamily="34" charset="-128"/>
              </a:rPr>
              <a:t>Role: to manage the firm’s public image and, more generally, its relationship with the public.</a:t>
            </a:r>
          </a:p>
          <a:p>
            <a:pPr marL="0" indent="0" eaLnBrk="1" hangingPunct="1">
              <a:buNone/>
            </a:pPr>
            <a:endParaRPr lang="en-US" altLang="en-US" dirty="0">
              <a:latin typeface="Calibri" panose="020F0502020204030204" pitchFamily="34" charset="0"/>
              <a:ea typeface="MS PGothic" panose="020B0600070205080204" pitchFamily="34" charset="-128"/>
            </a:endParaRPr>
          </a:p>
          <a:p>
            <a:pPr marL="0" indent="0" eaLnBrk="1" hangingPunct="1">
              <a:buNone/>
            </a:pPr>
            <a:r>
              <a:rPr lang="en-US" altLang="en-US" dirty="0">
                <a:latin typeface="Calibri" panose="020F0502020204030204" pitchFamily="34" charset="0"/>
                <a:ea typeface="MS PGothic" panose="020B0600070205080204" pitchFamily="34" charset="-128"/>
              </a:rPr>
              <a:t>This department may also be called </a:t>
            </a:r>
            <a:r>
              <a:rPr lang="en-US" altLang="en-US" i="1" dirty="0">
                <a:latin typeface="Calibri" panose="020F0502020204030204" pitchFamily="34" charset="0"/>
                <a:ea typeface="MS PGothic" panose="020B0600070205080204" pitchFamily="34" charset="-128"/>
              </a:rPr>
              <a:t>media relations, </a:t>
            </a:r>
            <a:r>
              <a:rPr lang="en-US" altLang="en-US" dirty="0">
                <a:latin typeface="Calibri" panose="020F0502020204030204" pitchFamily="34" charset="0"/>
                <a:ea typeface="MS PGothic" panose="020B0600070205080204" pitchFamily="34" charset="-128"/>
              </a:rPr>
              <a:t>since much of its work involves interacting with the media.</a:t>
            </a:r>
          </a:p>
          <a:p>
            <a:pPr lvl="1" eaLnBrk="1" hangingPunct="1">
              <a:buClr>
                <a:schemeClr val="accent1"/>
              </a:buClr>
              <a:buFont typeface="Arial" panose="020B0604020202020204" pitchFamily="34" charset="0"/>
              <a:buChar char="•"/>
            </a:pPr>
            <a:r>
              <a:rPr lang="en-US" altLang="en-US" dirty="0"/>
              <a:t>It does so through direct communications with the public (for example, through its website).</a:t>
            </a:r>
          </a:p>
          <a:p>
            <a:pPr lvl="1" eaLnBrk="1" hangingPunct="1">
              <a:buClr>
                <a:schemeClr val="accent1"/>
              </a:buClr>
              <a:buFont typeface="Arial" panose="020B0604020202020204" pitchFamily="34" charset="0"/>
              <a:buChar char="•"/>
            </a:pPr>
            <a:r>
              <a:rPr lang="en-US" altLang="en-US" dirty="0"/>
              <a:t>Indirect communications with them through various media outlets.</a:t>
            </a:r>
          </a:p>
          <a:p>
            <a:pPr marL="0" indent="0" eaLnBrk="1" hangingPunct="1">
              <a:buNone/>
            </a:pPr>
            <a:endParaRPr lang="en-US" altLang="en-US" dirty="0">
              <a:latin typeface="Calibri" panose="020F0502020204030204" pitchFamily="34" charset="0"/>
              <a:ea typeface="MS PGothic" panose="020B0600070205080204" pitchFamily="34" charset="-128"/>
            </a:endParaRPr>
          </a:p>
          <a:p>
            <a:pPr marL="0" indent="0" eaLnBrk="1" hangingPunct="1">
              <a:buNone/>
            </a:pPr>
            <a:r>
              <a:rPr lang="en-US" altLang="en-US" dirty="0">
                <a:latin typeface="Calibri" panose="020F0502020204030204" pitchFamily="34" charset="0"/>
                <a:ea typeface="MS PGothic" panose="020B0600070205080204" pitchFamily="34" charset="-128"/>
              </a:rPr>
              <a:t>Most public relations officers have close links with top managers.</a:t>
            </a:r>
          </a:p>
          <a:p>
            <a:endParaRPr lang="en-US" dirty="0"/>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7</a:t>
            </a:fld>
            <a:endParaRPr lang="en-US" altLang="en-US"/>
          </a:p>
        </p:txBody>
      </p:sp>
    </p:spTree>
    <p:extLst>
      <p:ext uri="{BB962C8B-B14F-4D97-AF65-F5344CB8AC3E}">
        <p14:creationId xmlns:p14="http://schemas.microsoft.com/office/powerpoint/2010/main" val="3999684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dirty="0">
                <a:latin typeface="Calibri" panose="020F0502020204030204" pitchFamily="34" charset="0"/>
                <a:ea typeface="MS PGothic" panose="020B0600070205080204" pitchFamily="34" charset="-128"/>
              </a:rPr>
              <a:t>An organization works to enhance its public image by seeking positive coverage in news reports and feature stories, or by paid advertisements via:</a:t>
            </a:r>
          </a:p>
          <a:p>
            <a:pPr lvl="1" eaLnBrk="1" hangingPunct="1">
              <a:buClr>
                <a:schemeClr val="accent1"/>
              </a:buClr>
              <a:buFont typeface="Arial" panose="020B0604020202020204" pitchFamily="34" charset="0"/>
              <a:buChar char="•"/>
            </a:pPr>
            <a:r>
              <a:rPr lang="en-US" altLang="en-US" dirty="0"/>
              <a:t>Television, radio, magazines, newspapers, or billboards.</a:t>
            </a:r>
          </a:p>
          <a:p>
            <a:pPr marL="0" indent="0" eaLnBrk="1" hangingPunct="1">
              <a:buNone/>
            </a:pPr>
            <a:endParaRPr lang="en-US" altLang="en-US" dirty="0">
              <a:latin typeface="Calibri" panose="020F0502020204030204" pitchFamily="34" charset="0"/>
            </a:endParaRPr>
          </a:p>
          <a:p>
            <a:pPr marL="0" indent="0" eaLnBrk="1" hangingPunct="1">
              <a:buNone/>
            </a:pPr>
            <a:r>
              <a:rPr lang="en-US" altLang="en-US" b="1" dirty="0">
                <a:latin typeface="Calibri" panose="020F0502020204030204" pitchFamily="34" charset="0"/>
              </a:rPr>
              <a:t>More and more people are finding their news, marketing, or other public relations information through Internet-related vehicles</a:t>
            </a:r>
            <a:r>
              <a:rPr lang="en-US" altLang="en-US" dirty="0">
                <a:latin typeface="Calibri" panose="020F0502020204030204" pitchFamily="34" charset="0"/>
              </a:rPr>
              <a:t>, such as:</a:t>
            </a:r>
          </a:p>
          <a:p>
            <a:pPr lvl="1" eaLnBrk="1" hangingPunct="1">
              <a:buClr>
                <a:schemeClr val="accent1"/>
              </a:buClr>
              <a:buFont typeface="Arial" panose="020B0604020202020204" pitchFamily="34" charset="0"/>
              <a:buChar char="•"/>
            </a:pPr>
            <a:r>
              <a:rPr lang="en-US" altLang="en-US" dirty="0"/>
              <a:t>Blogs, e-mails, social networks, podcasts, and other technology-based communication sources. </a:t>
            </a:r>
          </a:p>
          <a:p>
            <a:endParaRPr lang="en-US" b="0" dirty="0"/>
          </a:p>
          <a:p>
            <a:pPr marL="0" indent="0" eaLnBrk="1" hangingPunct="1">
              <a:buNone/>
            </a:pPr>
            <a:r>
              <a:rPr lang="en-US" altLang="en-US" dirty="0">
                <a:latin typeface="Calibri" panose="020F0502020204030204" pitchFamily="34" charset="0"/>
                <a:ea typeface="MS PGothic" panose="020B0600070205080204" pitchFamily="34" charset="-128"/>
              </a:rPr>
              <a:t>Coupled with the </a:t>
            </a:r>
            <a:r>
              <a:rPr lang="en-US" altLang="en-US" b="1" dirty="0">
                <a:latin typeface="Calibri" panose="020F0502020204030204" pitchFamily="34" charset="0"/>
                <a:ea typeface="MS PGothic" panose="020B0600070205080204" pitchFamily="34" charset="-128"/>
              </a:rPr>
              <a:t>growing trend by younger generations to access information via social media </a:t>
            </a:r>
            <a:r>
              <a:rPr lang="en-US" altLang="en-US" dirty="0">
                <a:latin typeface="Calibri" panose="020F0502020204030204" pitchFamily="34" charset="0"/>
                <a:ea typeface="MS PGothic" panose="020B0600070205080204" pitchFamily="34" charset="-128"/>
              </a:rPr>
              <a:t>or other new technology, businesses have turned to </a:t>
            </a:r>
            <a:r>
              <a:rPr lang="en-US" altLang="en-US" i="1" dirty="0">
                <a:latin typeface="Calibri" panose="020F0502020204030204" pitchFamily="34" charset="0"/>
                <a:ea typeface="MS PGothic" panose="020B0600070205080204" pitchFamily="34" charset="-128"/>
              </a:rPr>
              <a:t>social media influencers </a:t>
            </a:r>
            <a:r>
              <a:rPr lang="en-US" altLang="en-US" dirty="0">
                <a:latin typeface="Calibri" panose="020F0502020204030204" pitchFamily="34" charset="0"/>
                <a:ea typeface="MS PGothic" panose="020B0600070205080204" pitchFamily="34" charset="-128"/>
              </a:rPr>
              <a:t>to get their message out to the public.</a:t>
            </a:r>
          </a:p>
          <a:p>
            <a:pPr marL="0" indent="0" eaLnBrk="1" hangingPunct="1">
              <a:buNone/>
            </a:pPr>
            <a:endParaRPr lang="en-US" altLang="en-US" b="1" dirty="0">
              <a:latin typeface="Calibri" panose="020F0502020204030204" pitchFamily="34" charset="0"/>
              <a:ea typeface="MS PGothic" panose="020B0600070205080204" pitchFamily="34" charset="-128"/>
            </a:endParaRPr>
          </a:p>
          <a:p>
            <a:pPr marL="0" indent="0" eaLnBrk="1" hangingPunct="1">
              <a:buNone/>
            </a:pPr>
            <a:r>
              <a:rPr lang="en-US" altLang="en-US" b="1" dirty="0">
                <a:latin typeface="Calibri" panose="020F0502020204030204" pitchFamily="34" charset="0"/>
                <a:ea typeface="MS PGothic" panose="020B0600070205080204" pitchFamily="34" charset="-128"/>
              </a:rPr>
              <a:t>Social Media influencer</a:t>
            </a:r>
            <a:r>
              <a:rPr lang="en-US" altLang="en-US" dirty="0">
                <a:latin typeface="Calibri" panose="020F0502020204030204" pitchFamily="34" charset="0"/>
                <a:ea typeface="MS PGothic" panose="020B0600070205080204" pitchFamily="34" charset="-128"/>
              </a:rPr>
              <a:t>: an individual that has access to a large audience and can persuade others by virtue of their authenticity and reach.</a:t>
            </a:r>
          </a:p>
          <a:p>
            <a:pPr marL="0" indent="0" eaLnBrk="1" hangingPunct="1">
              <a:buNone/>
            </a:pPr>
            <a:endParaRPr lang="en-US" altLang="en-US" dirty="0">
              <a:latin typeface="Calibri" panose="020F0502020204030204" pitchFamily="34" charset="0"/>
              <a:ea typeface="MS PGothic" panose="020B0600070205080204" pitchFamily="34" charset="-128"/>
            </a:endParaRPr>
          </a:p>
          <a:p>
            <a:pPr marL="0" indent="0" eaLnBrk="1" hangingPunct="1">
              <a:buNone/>
            </a:pPr>
            <a:r>
              <a:rPr lang="en-US" altLang="en-US" dirty="0">
                <a:latin typeface="Calibri" panose="020F0502020204030204" pitchFamily="34" charset="0"/>
                <a:ea typeface="MS PGothic" panose="020B0600070205080204" pitchFamily="34" charset="-128"/>
              </a:rPr>
              <a:t>When public relations strategies take on a global perspective, new challenges emerge. </a:t>
            </a:r>
          </a:p>
          <a:p>
            <a:pPr lvl="1" eaLnBrk="1" hangingPunct="1">
              <a:buClr>
                <a:schemeClr val="accent1"/>
              </a:buClr>
              <a:buFont typeface="Arial" panose="020B0604020202020204" pitchFamily="34" charset="0"/>
              <a:buChar char="•"/>
            </a:pPr>
            <a:r>
              <a:rPr lang="en-US" altLang="en-US" dirty="0"/>
              <a:t>Public relations managers must be sensitive to cultural disparities.</a:t>
            </a:r>
            <a:endParaRPr lang="en-US" altLang="en-US" dirty="0">
              <a:latin typeface="Calibri" panose="020F0502020204030204" pitchFamily="34" charset="0"/>
              <a:ea typeface="MS PGothic" panose="020B0600070205080204" pitchFamily="34" charset="-128"/>
            </a:endParaRPr>
          </a:p>
          <a:p>
            <a:pPr marL="0" indent="0" eaLnBrk="1" hangingPunct="1">
              <a:buNone/>
            </a:pPr>
            <a:endParaRPr lang="en-US" altLang="en-US" dirty="0">
              <a:latin typeface="Calibri" panose="020F0502020204030204" pitchFamily="34" charset="0"/>
              <a:ea typeface="MS PGothic" panose="020B0600070205080204" pitchFamily="34" charset="-128"/>
            </a:endParaRPr>
          </a:p>
          <a:p>
            <a:pPr marL="0" indent="0" eaLnBrk="1" hangingPunct="1">
              <a:buNone/>
            </a:pPr>
            <a:r>
              <a:rPr lang="en-US" altLang="en-US" b="1" dirty="0">
                <a:latin typeface="Calibri" panose="020F0502020204030204" pitchFamily="34" charset="0"/>
                <a:ea typeface="MS PGothic" panose="020B0600070205080204" pitchFamily="34" charset="-128"/>
              </a:rPr>
              <a:t>Some businesses decentralize their global public relations programs </a:t>
            </a:r>
            <a:r>
              <a:rPr lang="en-US" altLang="en-US" dirty="0">
                <a:latin typeface="Calibri" panose="020F0502020204030204" pitchFamily="34" charset="0"/>
                <a:ea typeface="MS PGothic" panose="020B0600070205080204" pitchFamily="34" charset="-128"/>
              </a:rPr>
              <a:t>and establish officers in each of the locations where they have operations:</a:t>
            </a:r>
            <a:endParaRPr lang="en-US" altLang="en-US" sz="1000" dirty="0">
              <a:latin typeface="Calibri" panose="020F0502020204030204" pitchFamily="34" charset="0"/>
              <a:ea typeface="MS PGothic" panose="020B0600070205080204" pitchFamily="34" charset="-128"/>
            </a:endParaRPr>
          </a:p>
          <a:p>
            <a:pPr lvl="1" eaLnBrk="1" hangingPunct="1">
              <a:buClr>
                <a:schemeClr val="accent1"/>
              </a:buClr>
              <a:buFont typeface="Arial" panose="020B0604020202020204" pitchFamily="34" charset="0"/>
              <a:buChar char="•"/>
            </a:pPr>
            <a:r>
              <a:rPr lang="en-US" altLang="en-US" dirty="0"/>
              <a:t>To ensure that the local public relations strategy is in tune with local customs and emerging issues.</a:t>
            </a:r>
          </a:p>
          <a:p>
            <a:pPr marL="0" indent="0" eaLnBrk="1" hangingPunct="1">
              <a:buNone/>
            </a:pPr>
            <a:endParaRPr lang="en-US" altLang="en-US" dirty="0">
              <a:latin typeface="Calibri" panose="020F0502020204030204" pitchFamily="34" charset="0"/>
              <a:ea typeface="MS PGothic" panose="020B0600070205080204" pitchFamily="34" charset="-128"/>
            </a:endParaRPr>
          </a:p>
          <a:p>
            <a:endParaRPr lang="en-US" b="0"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8</a:t>
            </a:fld>
            <a:endParaRPr lang="en-US" altLang="en-US"/>
          </a:p>
        </p:txBody>
      </p:sp>
    </p:spTree>
    <p:extLst>
      <p:ext uri="{BB962C8B-B14F-4D97-AF65-F5344CB8AC3E}">
        <p14:creationId xmlns:p14="http://schemas.microsoft.com/office/powerpoint/2010/main" val="19297700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10"/>
          </p:nvPr>
        </p:nvSpPr>
        <p:spPr/>
        <p:txBody>
          <a:bodyPr/>
          <a:lstStyle/>
          <a:p>
            <a:pPr>
              <a:defRPr/>
            </a:pPr>
            <a:fld id="{3B495EA5-A1E5-4EB3-B5CA-0CA389297946}" type="slidenum">
              <a:rPr lang="en-US" altLang="en-US" smtClean="0"/>
              <a:pPr>
                <a:defRPr/>
              </a:pPr>
              <a:t>9</a:t>
            </a:fld>
            <a:endParaRPr lang="en-US" altLang="en-US"/>
          </a:p>
        </p:txBody>
      </p:sp>
    </p:spTree>
    <p:extLst>
      <p:ext uri="{BB962C8B-B14F-4D97-AF65-F5344CB8AC3E}">
        <p14:creationId xmlns:p14="http://schemas.microsoft.com/office/powerpoint/2010/main" val="501930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Blank">
    <p:spTree>
      <p:nvGrpSpPr>
        <p:cNvPr id="1" name=""/>
        <p:cNvGrpSpPr/>
        <p:nvPr/>
      </p:nvGrpSpPr>
      <p:grpSpPr>
        <a:xfrm>
          <a:off x="0" y="0"/>
          <a:ext cx="0" cy="0"/>
          <a:chOff x="0" y="0"/>
          <a:chExt cx="0" cy="0"/>
        </a:xfrm>
      </p:grpSpPr>
      <p:sp>
        <p:nvSpPr>
          <p:cNvPr id="12" name="Text Placeholder 6"/>
          <p:cNvSpPr>
            <a:spLocks noGrp="1"/>
          </p:cNvSpPr>
          <p:nvPr>
            <p:ph type="body" sz="quarter" idx="10"/>
          </p:nvPr>
        </p:nvSpPr>
        <p:spPr>
          <a:xfrm>
            <a:off x="0" y="2133600"/>
            <a:ext cx="9144000" cy="762000"/>
          </a:xfrm>
          <a:prstGeom prst="rect">
            <a:avLst/>
          </a:prstGeom>
        </p:spPr>
        <p:txBody>
          <a:bodyPr/>
          <a:lstStyle>
            <a:lvl1pPr marL="0" indent="0" algn="ctr">
              <a:buNone/>
              <a:defRPr sz="4800" b="0">
                <a:solidFill>
                  <a:schemeClr val="accent3"/>
                </a:solidFill>
              </a:defRPr>
            </a:lvl1pPr>
          </a:lstStyle>
          <a:p>
            <a:pPr lvl="0"/>
            <a:r>
              <a:rPr lang="en-US"/>
              <a:t>Click to edit Master text styles</a:t>
            </a:r>
          </a:p>
        </p:txBody>
      </p:sp>
      <p:sp>
        <p:nvSpPr>
          <p:cNvPr id="3" name="Text Placeholder 6"/>
          <p:cNvSpPr>
            <a:spLocks noGrp="1"/>
          </p:cNvSpPr>
          <p:nvPr>
            <p:ph type="body" sz="quarter" idx="11"/>
          </p:nvPr>
        </p:nvSpPr>
        <p:spPr>
          <a:xfrm>
            <a:off x="0" y="2895600"/>
            <a:ext cx="9144000" cy="762000"/>
          </a:xfrm>
          <a:prstGeom prst="rect">
            <a:avLst/>
          </a:prstGeom>
        </p:spPr>
        <p:txBody>
          <a:bodyPr/>
          <a:lstStyle>
            <a:lvl1pPr marL="0" indent="0" algn="ctr">
              <a:buNone/>
              <a:defRPr sz="4800" b="1">
                <a:solidFill>
                  <a:schemeClr val="accent3"/>
                </a:solidFill>
              </a:defRPr>
            </a:lvl1pPr>
          </a:lstStyle>
          <a:p>
            <a:pPr lvl="0"/>
            <a:r>
              <a:rPr lang="en-US"/>
              <a:t>Click to edit Master text styles</a:t>
            </a:r>
          </a:p>
        </p:txBody>
      </p:sp>
      <p:sp>
        <p:nvSpPr>
          <p:cNvPr id="4"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604708661"/>
      </p:ext>
    </p:extLst>
  </p:cSld>
  <p:clrMapOvr>
    <a:overrideClrMapping bg1="lt1" tx1="dk1" bg2="lt2" tx2="dk2" accent1="accent1" accent2="accent2" accent3="accent3" accent4="accent4" accent5="accent5" accent6="accent6" hlink="hlink" folHlink="folHlink"/>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dirty="0"/>
              <a:t>Click to edit Master title style</a:t>
            </a:r>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5" name="Footer Placeholder 4"/>
          <p:cNvSpPr>
            <a:spLocks noGrp="1"/>
          </p:cNvSpPr>
          <p:nvPr>
            <p:ph type="ftr" sz="quarter" idx="11"/>
          </p:nvPr>
        </p:nvSpPr>
        <p:spPr>
          <a:xfrm>
            <a:off x="3028950" y="6356350"/>
            <a:ext cx="30861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6" name="Slide Number Placeholder 5"/>
          <p:cNvSpPr>
            <a:spLocks noGrp="1"/>
          </p:cNvSpPr>
          <p:nvPr>
            <p:ph type="sldNum" sz="quarter" idx="12"/>
          </p:nvPr>
        </p:nvSpPr>
        <p:spPr>
          <a:xfrm>
            <a:off x="64579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FB2BDE1C-EA68-4DAC-A00B-75426D0666C6}" type="slidenum">
              <a:rPr lang="en-US" altLang="en-US"/>
              <a:pPr>
                <a:defRPr/>
              </a:pPr>
              <a:t>‹#›</a:t>
            </a:fld>
            <a:endParaRPr lang="en-US" altLang="en-US"/>
          </a:p>
        </p:txBody>
      </p:sp>
      <p:sp>
        <p:nvSpPr>
          <p:cNvPr id="7" name="Title 3" hidden="1"/>
          <p:cNvSpPr txBox="1">
            <a:spLocks/>
          </p:cNvSpPr>
          <p:nvPr userDrawn="1"/>
        </p:nvSpPr>
        <p:spPr>
          <a:xfrm>
            <a:off x="457200" y="292100"/>
            <a:ext cx="8229600" cy="1384300"/>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mj-cs"/>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5pPr>
            <a:lvl6pPr marL="457200" algn="l" defTabSz="685800" rtl="0" fontAlgn="base">
              <a:lnSpc>
                <a:spcPct val="90000"/>
              </a:lnSpc>
              <a:spcBef>
                <a:spcPct val="0"/>
              </a:spcBef>
              <a:spcAft>
                <a:spcPct val="0"/>
              </a:spcAft>
              <a:defRPr sz="3300">
                <a:solidFill>
                  <a:schemeClr val="tx1"/>
                </a:solidFill>
                <a:latin typeface="Calibri Light" charset="0"/>
              </a:defRPr>
            </a:lvl6pPr>
            <a:lvl7pPr marL="914400" algn="l" defTabSz="685800" rtl="0" fontAlgn="base">
              <a:lnSpc>
                <a:spcPct val="90000"/>
              </a:lnSpc>
              <a:spcBef>
                <a:spcPct val="0"/>
              </a:spcBef>
              <a:spcAft>
                <a:spcPct val="0"/>
              </a:spcAft>
              <a:defRPr sz="3300">
                <a:solidFill>
                  <a:schemeClr val="tx1"/>
                </a:solidFill>
                <a:latin typeface="Calibri Light" charset="0"/>
              </a:defRPr>
            </a:lvl7pPr>
            <a:lvl8pPr marL="1371600" algn="l" defTabSz="685800" rtl="0" fontAlgn="base">
              <a:lnSpc>
                <a:spcPct val="90000"/>
              </a:lnSpc>
              <a:spcBef>
                <a:spcPct val="0"/>
              </a:spcBef>
              <a:spcAft>
                <a:spcPct val="0"/>
              </a:spcAft>
              <a:defRPr sz="3300">
                <a:solidFill>
                  <a:schemeClr val="tx1"/>
                </a:solidFill>
                <a:latin typeface="Calibri Light" charset="0"/>
              </a:defRPr>
            </a:lvl8pPr>
            <a:lvl9pPr marL="1828800" algn="l" defTabSz="685800" rtl="0" fontAlgn="base">
              <a:lnSpc>
                <a:spcPct val="90000"/>
              </a:lnSpc>
              <a:spcBef>
                <a:spcPct val="0"/>
              </a:spcBef>
              <a:spcAft>
                <a:spcPct val="0"/>
              </a:spcAft>
              <a:defRPr sz="3300">
                <a:solidFill>
                  <a:schemeClr val="tx1"/>
                </a:solidFill>
                <a:latin typeface="Calibri Light" charset="0"/>
              </a:defRPr>
            </a:lvl9pPr>
          </a:lstStyle>
          <a:p>
            <a:pPr algn="ctr"/>
            <a:r>
              <a:rPr lang="en-GB"/>
              <a:t>Chapter 10</a:t>
            </a:r>
            <a:endParaRPr lang="en-GB" dirty="0"/>
          </a:p>
        </p:txBody>
      </p:sp>
    </p:spTree>
    <p:extLst>
      <p:ext uri="{BB962C8B-B14F-4D97-AF65-F5344CB8AC3E}">
        <p14:creationId xmlns:p14="http://schemas.microsoft.com/office/powerpoint/2010/main" val="2766574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3" name="Footer Placeholder 2"/>
          <p:cNvSpPr>
            <a:spLocks noGrp="1"/>
          </p:cNvSpPr>
          <p:nvPr>
            <p:ph type="ftr" sz="quarter" idx="11"/>
          </p:nvPr>
        </p:nvSpPr>
        <p:spPr>
          <a:xfrm>
            <a:off x="3028950" y="6356350"/>
            <a:ext cx="30861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4" name="Slide Number Placeholder 3"/>
          <p:cNvSpPr>
            <a:spLocks noGrp="1"/>
          </p:cNvSpPr>
          <p:nvPr>
            <p:ph type="sldNum" sz="quarter" idx="12"/>
          </p:nvPr>
        </p:nvSpPr>
        <p:spPr>
          <a:xfrm>
            <a:off x="64579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B279093E-E8E5-487A-A7CC-02FEB01E1E76}" type="slidenum">
              <a:rPr lang="en-US" altLang="en-US"/>
              <a:pPr>
                <a:defRPr/>
              </a:pPr>
              <a:t>‹#›</a:t>
            </a:fld>
            <a:endParaRPr lang="en-US" altLang="en-US"/>
          </a:p>
        </p:txBody>
      </p:sp>
      <p:sp>
        <p:nvSpPr>
          <p:cNvPr id="5"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2478152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5" name="Title 3"/>
          <p:cNvSpPr>
            <a:spLocks noGrp="1"/>
          </p:cNvSpPr>
          <p:nvPr>
            <p:ph type="title" hasCustomPrompt="1"/>
          </p:nvPr>
        </p:nvSpPr>
        <p:spPr>
          <a:xfrm>
            <a:off x="457200" y="63500"/>
            <a:ext cx="8229600" cy="1384300"/>
          </a:xfrm>
          <a:prstGeom prst="rect">
            <a:avLst/>
          </a:prstGeom>
        </p:spPr>
        <p:txBody>
          <a:bodyPr/>
          <a:lstStyle>
            <a:lvl1pPr>
              <a:defRPr sz="3400" b="1">
                <a:solidFill>
                  <a:srgbClr val="125F9A"/>
                </a:solidFill>
                <a:latin typeface="+mn-lt"/>
              </a:defRPr>
            </a:lvl1pPr>
          </a:lstStyle>
          <a:p>
            <a:pPr algn="ctr"/>
            <a:r>
              <a:rPr lang="en-GB" dirty="0"/>
              <a:t>Chapter 7</a:t>
            </a:r>
          </a:p>
        </p:txBody>
      </p:sp>
      <p:sp>
        <p:nvSpPr>
          <p:cNvPr id="2" name="TextBox 1"/>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19-</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
        <p:nvSpPr>
          <p:cNvPr id="7" name="Content Placeholder 6"/>
          <p:cNvSpPr>
            <a:spLocks noGrp="1"/>
          </p:cNvSpPr>
          <p:nvPr>
            <p:ph sz="quarter" idx="12"/>
          </p:nvPr>
        </p:nvSpPr>
        <p:spPr>
          <a:xfrm>
            <a:off x="5257800" y="5638800"/>
            <a:ext cx="2362200" cy="304800"/>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US" dirty="0"/>
              <a:t>Edit Master text</a:t>
            </a:r>
          </a:p>
        </p:txBody>
      </p:sp>
      <p:sp>
        <p:nvSpPr>
          <p:cNvPr id="10" name="Content Placeholder 9"/>
          <p:cNvSpPr>
            <a:spLocks noGrp="1"/>
          </p:cNvSpPr>
          <p:nvPr>
            <p:ph sz="quarter" idx="13"/>
          </p:nvPr>
        </p:nvSpPr>
        <p:spPr>
          <a:xfrm>
            <a:off x="1600200" y="5638800"/>
            <a:ext cx="3048000" cy="533400"/>
          </a:xfrm>
          <a:prstGeom prst="rect">
            <a:avLst/>
          </a:prstGeom>
        </p:spPr>
        <p:txBody>
          <a:bodyPr/>
          <a:lstStyle>
            <a:lvl1pPr marL="0" indent="0" algn="ctr">
              <a:buNone/>
              <a:defRPr sz="1000">
                <a:latin typeface="Times New Roman" panose="02020603050405020304" pitchFamily="18" charset="0"/>
                <a:cs typeface="Times New Roman" panose="02020603050405020304" pitchFamily="18" charset="0"/>
              </a:defRPr>
            </a:lvl1pPr>
          </a:lstStyle>
          <a:p>
            <a:pPr lvl="0"/>
            <a:r>
              <a:rPr lang="en-US" dirty="0"/>
              <a:t>Edit Master text styles</a:t>
            </a:r>
          </a:p>
        </p:txBody>
      </p:sp>
    </p:spTree>
    <p:extLst>
      <p:ext uri="{BB962C8B-B14F-4D97-AF65-F5344CB8AC3E}">
        <p14:creationId xmlns:p14="http://schemas.microsoft.com/office/powerpoint/2010/main" val="1360186803"/>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5" name="Title 3"/>
          <p:cNvSpPr>
            <a:spLocks noGrp="1"/>
          </p:cNvSpPr>
          <p:nvPr>
            <p:ph type="title" hasCustomPrompt="1"/>
          </p:nvPr>
        </p:nvSpPr>
        <p:spPr>
          <a:xfrm>
            <a:off x="457200" y="63500"/>
            <a:ext cx="8229600" cy="1384300"/>
          </a:xfrm>
          <a:prstGeom prst="rect">
            <a:avLst/>
          </a:prstGeom>
        </p:spPr>
        <p:txBody>
          <a:bodyPr/>
          <a:lstStyle>
            <a:lvl1pPr>
              <a:defRPr sz="3400" b="1">
                <a:solidFill>
                  <a:srgbClr val="125F9A"/>
                </a:solidFill>
                <a:latin typeface="+mn-lt"/>
              </a:defRPr>
            </a:lvl1pPr>
          </a:lstStyle>
          <a:p>
            <a:pPr algn="ctr"/>
            <a:r>
              <a:rPr lang="en-GB" dirty="0"/>
              <a:t>Chapter 7</a:t>
            </a:r>
          </a:p>
        </p:txBody>
      </p:sp>
      <p:sp>
        <p:nvSpPr>
          <p:cNvPr id="2" name="TextBox 1"/>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19-</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
        <p:nvSpPr>
          <p:cNvPr id="7" name="Content Placeholder 6"/>
          <p:cNvSpPr>
            <a:spLocks noGrp="1"/>
          </p:cNvSpPr>
          <p:nvPr>
            <p:ph sz="quarter" idx="12"/>
          </p:nvPr>
        </p:nvSpPr>
        <p:spPr>
          <a:xfrm>
            <a:off x="5257800" y="5638800"/>
            <a:ext cx="2362200" cy="304800"/>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US" dirty="0"/>
              <a:t>Edit Master text</a:t>
            </a:r>
          </a:p>
        </p:txBody>
      </p:sp>
      <p:sp>
        <p:nvSpPr>
          <p:cNvPr id="10" name="Content Placeholder 9"/>
          <p:cNvSpPr>
            <a:spLocks noGrp="1"/>
          </p:cNvSpPr>
          <p:nvPr>
            <p:ph sz="quarter" idx="13"/>
          </p:nvPr>
        </p:nvSpPr>
        <p:spPr>
          <a:xfrm>
            <a:off x="1600200" y="5638800"/>
            <a:ext cx="3048000" cy="533400"/>
          </a:xfrm>
          <a:prstGeom prst="rect">
            <a:avLst/>
          </a:prstGeom>
        </p:spPr>
        <p:txBody>
          <a:bodyPr/>
          <a:lstStyle>
            <a:lvl1pPr marL="0" indent="0" algn="ctr">
              <a:buNone/>
              <a:defRPr sz="1000">
                <a:latin typeface="Times New Roman" panose="02020603050405020304" pitchFamily="18" charset="0"/>
                <a:cs typeface="Times New Roman" panose="02020603050405020304" pitchFamily="18" charset="0"/>
              </a:defRPr>
            </a:lvl1pPr>
          </a:lstStyle>
          <a:p>
            <a:pPr lvl="0"/>
            <a:r>
              <a:rPr lang="en-US" dirty="0"/>
              <a:t>Edit Master text styles</a:t>
            </a:r>
          </a:p>
        </p:txBody>
      </p:sp>
    </p:spTree>
    <p:extLst>
      <p:ext uri="{BB962C8B-B14F-4D97-AF65-F5344CB8AC3E}">
        <p14:creationId xmlns:p14="http://schemas.microsoft.com/office/powerpoint/2010/main" val="3791532862"/>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5" name="Title 3"/>
          <p:cNvSpPr>
            <a:spLocks noGrp="1"/>
          </p:cNvSpPr>
          <p:nvPr>
            <p:ph type="title" hasCustomPrompt="1"/>
          </p:nvPr>
        </p:nvSpPr>
        <p:spPr>
          <a:xfrm>
            <a:off x="457200" y="63500"/>
            <a:ext cx="8229600" cy="1384300"/>
          </a:xfrm>
          <a:prstGeom prst="rect">
            <a:avLst/>
          </a:prstGeom>
        </p:spPr>
        <p:txBody>
          <a:bodyPr/>
          <a:lstStyle>
            <a:lvl1pPr>
              <a:defRPr sz="3400" b="1">
                <a:solidFill>
                  <a:srgbClr val="125F9A"/>
                </a:solidFill>
                <a:latin typeface="+mn-lt"/>
              </a:defRPr>
            </a:lvl1pPr>
          </a:lstStyle>
          <a:p>
            <a:pPr algn="ctr"/>
            <a:r>
              <a:rPr lang="en-GB" dirty="0"/>
              <a:t>Chapter 7</a:t>
            </a:r>
          </a:p>
        </p:txBody>
      </p:sp>
      <p:sp>
        <p:nvSpPr>
          <p:cNvPr id="2" name="TextBox 1"/>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19-</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
        <p:nvSpPr>
          <p:cNvPr id="7" name="Content Placeholder 6"/>
          <p:cNvSpPr>
            <a:spLocks noGrp="1"/>
          </p:cNvSpPr>
          <p:nvPr>
            <p:ph sz="quarter" idx="12"/>
          </p:nvPr>
        </p:nvSpPr>
        <p:spPr>
          <a:xfrm>
            <a:off x="5257800" y="5638800"/>
            <a:ext cx="2362200" cy="304800"/>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US" dirty="0"/>
              <a:t>Edit Master text</a:t>
            </a:r>
          </a:p>
        </p:txBody>
      </p:sp>
      <p:sp>
        <p:nvSpPr>
          <p:cNvPr id="10" name="Content Placeholder 9"/>
          <p:cNvSpPr>
            <a:spLocks noGrp="1"/>
          </p:cNvSpPr>
          <p:nvPr>
            <p:ph sz="quarter" idx="13"/>
          </p:nvPr>
        </p:nvSpPr>
        <p:spPr>
          <a:xfrm>
            <a:off x="1600200" y="5638800"/>
            <a:ext cx="3048000" cy="533400"/>
          </a:xfrm>
          <a:prstGeom prst="rect">
            <a:avLst/>
          </a:prstGeom>
        </p:spPr>
        <p:txBody>
          <a:bodyPr/>
          <a:lstStyle>
            <a:lvl1pPr marL="0" indent="0" algn="ctr">
              <a:buNone/>
              <a:defRPr sz="1000">
                <a:latin typeface="Times New Roman" panose="02020603050405020304" pitchFamily="18" charset="0"/>
                <a:cs typeface="Times New Roman" panose="02020603050405020304" pitchFamily="18" charset="0"/>
              </a:defRPr>
            </a:lvl1pPr>
          </a:lstStyle>
          <a:p>
            <a:pPr lvl="0"/>
            <a:r>
              <a:rPr lang="en-US" dirty="0"/>
              <a:t>Edit Master text styles</a:t>
            </a:r>
          </a:p>
        </p:txBody>
      </p:sp>
    </p:spTree>
    <p:extLst>
      <p:ext uri="{BB962C8B-B14F-4D97-AF65-F5344CB8AC3E}">
        <p14:creationId xmlns:p14="http://schemas.microsoft.com/office/powerpoint/2010/main" val="2721238914"/>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losingSlide">
    <p:spTree>
      <p:nvGrpSpPr>
        <p:cNvPr id="1" name=""/>
        <p:cNvGrpSpPr/>
        <p:nvPr/>
      </p:nvGrpSpPr>
      <p:grpSpPr>
        <a:xfrm>
          <a:off x="0" y="0"/>
          <a:ext cx="0" cy="0"/>
          <a:chOff x="0" y="0"/>
          <a:chExt cx="0" cy="0"/>
        </a:xfrm>
      </p:grpSpPr>
      <p:sp>
        <p:nvSpPr>
          <p:cNvPr id="2" name="Hidden Slide Title">
            <a:extLst>
              <a:ext uri="{FF2B5EF4-FFF2-40B4-BE49-F238E27FC236}">
                <a16:creationId xmlns:a16="http://schemas.microsoft.com/office/drawing/2014/main" id="{D3229D0C-04EF-482F-B26C-8D49CD33DBE3}"/>
              </a:ext>
            </a:extLst>
          </p:cNvPr>
          <p:cNvSpPr>
            <a:spLocks noGrp="1"/>
          </p:cNvSpPr>
          <p:nvPr>
            <p:ph type="title" hasCustomPrompt="1"/>
          </p:nvPr>
        </p:nvSpPr>
        <p:spPr>
          <a:xfrm>
            <a:off x="3425949" y="418391"/>
            <a:ext cx="2292103" cy="291823"/>
          </a:xfrm>
          <a:prstGeom prst="rect">
            <a:avLst/>
          </a:prstGeom>
        </p:spPr>
        <p:txBody>
          <a:bodyPr/>
          <a:lstStyle>
            <a:lvl1pPr>
              <a:defRPr>
                <a:solidFill>
                  <a:schemeClr val="tx1"/>
                </a:solidFill>
              </a:defRPr>
            </a:lvl1pPr>
          </a:lstStyle>
          <a:p>
            <a:r>
              <a:rPr lang="en-US" dirty="0"/>
              <a:t>Add hidden title here </a:t>
            </a:r>
          </a:p>
        </p:txBody>
      </p:sp>
      <p:pic>
        <p:nvPicPr>
          <p:cNvPr id="6" name="MGH Logo" descr="McGraw-Hill Education Logo">
            <a:extLst>
              <a:ext uri="{FF2B5EF4-FFF2-40B4-BE49-F238E27FC236}">
                <a16:creationId xmlns:a16="http://schemas.microsoft.com/office/drawing/2014/main" id="{60DCFDF5-2A5B-440E-888A-BC0BFEF9FF5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0211" y="1005697"/>
            <a:ext cx="2443579" cy="2443579"/>
          </a:xfrm>
          <a:prstGeom prst="rect">
            <a:avLst/>
          </a:prstGeom>
        </p:spPr>
      </p:pic>
      <p:sp>
        <p:nvSpPr>
          <p:cNvPr id="3" name="Long Copyright">
            <a:extLst>
              <a:ext uri="{FF2B5EF4-FFF2-40B4-BE49-F238E27FC236}">
                <a16:creationId xmlns:a16="http://schemas.microsoft.com/office/drawing/2014/main" id="{9AB572CE-E262-4FA6-8D47-02F068ADD1BE}"/>
              </a:ext>
            </a:extLst>
          </p:cNvPr>
          <p:cNvSpPr>
            <a:spLocks noGrp="1"/>
          </p:cNvSpPr>
          <p:nvPr>
            <p:ph type="ftr" sz="quarter" idx="10"/>
          </p:nvPr>
        </p:nvSpPr>
        <p:spPr>
          <a:xfrm>
            <a:off x="0" y="6487064"/>
            <a:ext cx="9144000" cy="370936"/>
          </a:xfrm>
          <a:prstGeom prst="rect">
            <a:avLst/>
          </a:prstGeom>
        </p:spPr>
        <p:txBody>
          <a:bodyPr/>
          <a:lstStyle>
            <a:lvl1pPr algn="ctr">
              <a:defRPr/>
            </a:lvl1pPr>
          </a:lstStyle>
          <a:p>
            <a:pPr defTabSz="457200">
              <a:spcBef>
                <a:spcPct val="20000"/>
              </a:spcBef>
              <a:defRPr/>
            </a:pPr>
            <a:r>
              <a:rPr lang="en-US" dirty="0"/>
              <a:t>© &lt; add the year&gt; McGraw-Hill Education. All rights reserved. Authorized only for instructor use in the classroom.</a:t>
            </a:r>
          </a:p>
          <a:p>
            <a:pPr defTabSz="457200">
              <a:spcBef>
                <a:spcPct val="20000"/>
              </a:spcBef>
              <a:defRPr/>
            </a:pPr>
            <a:r>
              <a:rPr lang="en-US" dirty="0"/>
              <a:t>No reproduction or further distribution permitted without the prior written consent of McGraw-Hill Education.</a:t>
            </a:r>
          </a:p>
        </p:txBody>
      </p:sp>
      <p:sp>
        <p:nvSpPr>
          <p:cNvPr id="9" name="MGH Tagline">
            <a:extLst>
              <a:ext uri="{FF2B5EF4-FFF2-40B4-BE49-F238E27FC236}">
                <a16:creationId xmlns:a16="http://schemas.microsoft.com/office/drawing/2014/main" id="{F040BF5C-A78D-440C-93DF-72F3F641F3F1}"/>
              </a:ext>
            </a:extLst>
          </p:cNvPr>
          <p:cNvSpPr txBox="1"/>
          <p:nvPr userDrawn="1"/>
        </p:nvSpPr>
        <p:spPr>
          <a:xfrm>
            <a:off x="1730746" y="3796682"/>
            <a:ext cx="5682508" cy="4690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4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Because learning changes everything.</a:t>
            </a:r>
            <a:r>
              <a:rPr kumimoji="0" lang="en-US" sz="1400" b="0" i="0" u="none" strike="noStrike" kern="1200" cap="none" spc="40" normalizeH="0" baseline="60000" noProof="0" dirty="0">
                <a:ln>
                  <a:noFill/>
                </a:ln>
                <a:solidFill>
                  <a:srgbClr val="000000"/>
                </a:solidFill>
                <a:effectLst/>
                <a:uLnTx/>
                <a:uFillTx/>
                <a:latin typeface="Arial" panose="020B0604020202020204" pitchFamily="34" charset="0"/>
                <a:ea typeface="Calibri" panose="020F0502020204030204" pitchFamily="34" charset="0"/>
                <a:cs typeface="+mn-cs"/>
              </a:rPr>
              <a:t>®</a:t>
            </a:r>
            <a:endParaRPr kumimoji="0" lang="en-US" sz="2400" b="0" i="0" u="none" strike="noStrike" kern="1200" cap="none" spc="40" normalizeH="0" baseline="60000" noProof="0" dirty="0">
              <a:ln>
                <a:noFill/>
              </a:ln>
              <a:solidFill>
                <a:srgbClr val="000000"/>
              </a:solidFill>
              <a:effectLst/>
              <a:uLnTx/>
              <a:uFillTx/>
              <a:latin typeface="+mn-lt"/>
              <a:ea typeface="+mn-ea"/>
              <a:cs typeface="+mn-cs"/>
            </a:endParaRPr>
          </a:p>
        </p:txBody>
      </p:sp>
      <p:sp>
        <p:nvSpPr>
          <p:cNvPr id="10" name="MGH URL">
            <a:extLst>
              <a:ext uri="{FF2B5EF4-FFF2-40B4-BE49-F238E27FC236}">
                <a16:creationId xmlns:a16="http://schemas.microsoft.com/office/drawing/2014/main" id="{2215B5DD-E18E-478F-81B9-79BA83A9A251}"/>
              </a:ext>
            </a:extLst>
          </p:cNvPr>
          <p:cNvSpPr txBox="1"/>
          <p:nvPr userDrawn="1"/>
        </p:nvSpPr>
        <p:spPr>
          <a:xfrm>
            <a:off x="3269085" y="5329121"/>
            <a:ext cx="260583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n-lt"/>
                <a:ea typeface="+mn-ea"/>
                <a:cs typeface="+mn-cs"/>
              </a:rPr>
              <a:t>www.mheducation.com</a:t>
            </a:r>
            <a:endParaRPr kumimoji="0" lang="en-US" sz="2000" b="0" i="0" u="none" strike="noStrike" kern="1200" cap="none" spc="0" normalizeH="0" baseline="0" noProof="0" dirty="0">
              <a:ln>
                <a:noFill/>
              </a:ln>
              <a:solidFill>
                <a:srgbClr val="000000"/>
              </a:solidFill>
              <a:effectLst/>
              <a:uLnTx/>
              <a:uFillTx/>
              <a:latin typeface="+mn-lt"/>
              <a:ea typeface="+mn-ea"/>
              <a:cs typeface="+mn-cs"/>
            </a:endParaRPr>
          </a:p>
        </p:txBody>
      </p:sp>
    </p:spTree>
    <p:extLst>
      <p:ext uri="{BB962C8B-B14F-4D97-AF65-F5344CB8AC3E}">
        <p14:creationId xmlns:p14="http://schemas.microsoft.com/office/powerpoint/2010/main" val="27812963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AppendixDivi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6CA9270-FD0E-4B64-B0D8-24095E6A2959}"/>
              </a:ext>
            </a:extLst>
          </p:cNvPr>
          <p:cNvSpPr>
            <a:spLocks noGrp="1"/>
          </p:cNvSpPr>
          <p:nvPr>
            <p:ph type="title" hasCustomPrompt="1"/>
          </p:nvPr>
        </p:nvSpPr>
        <p:spPr>
          <a:xfrm>
            <a:off x="342899" y="2366309"/>
            <a:ext cx="7696919" cy="526936"/>
          </a:xfrm>
          <a:prstGeom prst="rect">
            <a:avLst/>
          </a:prstGeom>
        </p:spPr>
        <p:txBody>
          <a:bodyPr anchor="ctr"/>
          <a:lstStyle>
            <a:lvl1pPr>
              <a:defRPr/>
            </a:lvl1pPr>
          </a:lstStyle>
          <a:p>
            <a:r>
              <a:rPr lang="en-US" dirty="0"/>
              <a:t>Accessibility Content: Text Alternatives for Images</a:t>
            </a:r>
          </a:p>
        </p:txBody>
      </p:sp>
      <p:sp>
        <p:nvSpPr>
          <p:cNvPr id="3" name="Slide Number Placeholder">
            <a:extLst>
              <a:ext uri="{FF2B5EF4-FFF2-40B4-BE49-F238E27FC236}">
                <a16:creationId xmlns:a16="http://schemas.microsoft.com/office/drawing/2014/main" id="{0B6E1DCB-9B8A-423D-B48B-2CCDE624B45C}"/>
              </a:ext>
            </a:extLst>
          </p:cNvPr>
          <p:cNvSpPr>
            <a:spLocks noGrp="1"/>
          </p:cNvSpPr>
          <p:nvPr>
            <p:ph type="sldNum" sz="quarter" idx="10"/>
          </p:nvPr>
        </p:nvSpPr>
        <p:spPr>
          <a:xfrm>
            <a:off x="8637202" y="6682314"/>
            <a:ext cx="342900" cy="143831"/>
          </a:xfrm>
          <a:prstGeom prst="rect">
            <a:avLst/>
          </a:prstGeom>
        </p:spPr>
        <p:txBody>
          <a:bodyPr/>
          <a:lstStyle/>
          <a:p>
            <a:fld id="{68151E55-6873-49E2-B8D5-2F265E6F1973}" type="slidenum">
              <a:rPr lang="en-US" smtClean="0"/>
              <a:t>‹#›</a:t>
            </a:fld>
            <a:endParaRPr lang="en-US"/>
          </a:p>
        </p:txBody>
      </p:sp>
    </p:spTree>
    <p:extLst>
      <p:ext uri="{BB962C8B-B14F-4D97-AF65-F5344CB8AC3E}">
        <p14:creationId xmlns:p14="http://schemas.microsoft.com/office/powerpoint/2010/main" val="2544515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Artwork">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0" y="-179890"/>
            <a:ext cx="9144000" cy="6836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0" y="6477000"/>
            <a:ext cx="9144000" cy="3810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6" name="Text Placeholder 6"/>
          <p:cNvSpPr>
            <a:spLocks noGrp="1"/>
          </p:cNvSpPr>
          <p:nvPr>
            <p:ph type="body" sz="quarter" idx="10"/>
          </p:nvPr>
        </p:nvSpPr>
        <p:spPr>
          <a:xfrm>
            <a:off x="0" y="2133600"/>
            <a:ext cx="9144000" cy="762000"/>
          </a:xfrm>
          <a:prstGeom prst="rect">
            <a:avLst/>
          </a:prstGeom>
        </p:spPr>
        <p:txBody>
          <a:bodyPr/>
          <a:lstStyle>
            <a:lvl1pPr marL="0" indent="0" algn="ctr">
              <a:buNone/>
              <a:defRPr sz="4800" b="0">
                <a:solidFill>
                  <a:schemeClr val="bg1"/>
                </a:solidFill>
                <a:effectLst>
                  <a:outerShdw blurRad="38100" dist="38100" dir="2700000" algn="tl">
                    <a:srgbClr val="000000">
                      <a:alpha val="43137"/>
                    </a:srgbClr>
                  </a:outerShdw>
                </a:effectLst>
              </a:defRPr>
            </a:lvl1pPr>
          </a:lstStyle>
          <a:p>
            <a:pPr lvl="0"/>
            <a:r>
              <a:rPr lang="en-US"/>
              <a:t>Click to edit Master text styles</a:t>
            </a:r>
          </a:p>
        </p:txBody>
      </p:sp>
      <p:sp>
        <p:nvSpPr>
          <p:cNvPr id="7" name="Text Placeholder 6"/>
          <p:cNvSpPr>
            <a:spLocks noGrp="1"/>
          </p:cNvSpPr>
          <p:nvPr>
            <p:ph type="body" sz="quarter" idx="11"/>
          </p:nvPr>
        </p:nvSpPr>
        <p:spPr>
          <a:xfrm>
            <a:off x="0" y="2895600"/>
            <a:ext cx="9144000" cy="762000"/>
          </a:xfrm>
          <a:prstGeom prst="rect">
            <a:avLst/>
          </a:prstGeom>
        </p:spPr>
        <p:txBody>
          <a:bodyPr/>
          <a:lstStyle>
            <a:lvl1pPr marL="0" indent="0" algn="ctr">
              <a:buNone/>
              <a:defRPr sz="4800" b="1">
                <a:solidFill>
                  <a:schemeClr val="bg1"/>
                </a:solidFill>
                <a:effectLst>
                  <a:outerShdw blurRad="38100" dist="38100" dir="2700000" algn="tl">
                    <a:srgbClr val="000000">
                      <a:alpha val="43137"/>
                    </a:srgbClr>
                  </a:outerShdw>
                </a:effectLst>
              </a:defRPr>
            </a:lvl1pPr>
          </a:lstStyle>
          <a:p>
            <a:pPr lvl="0"/>
            <a:r>
              <a:rPr lang="en-US"/>
              <a:t>Click to edit Master text styles</a:t>
            </a:r>
          </a:p>
        </p:txBody>
      </p:sp>
      <p:sp>
        <p:nvSpPr>
          <p:cNvPr id="9"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682348329"/>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dirty="0"/>
              <a:t>Click to edit Master text styles</a:t>
            </a:r>
          </a:p>
        </p:txBody>
      </p:sp>
      <p:sp>
        <p:nvSpPr>
          <p:cNvPr id="5" name="Title 3"/>
          <p:cNvSpPr>
            <a:spLocks noGrp="1"/>
          </p:cNvSpPr>
          <p:nvPr>
            <p:ph type="title" hasCustomPrompt="1"/>
          </p:nvPr>
        </p:nvSpPr>
        <p:spPr>
          <a:xfrm>
            <a:off x="228600" y="454065"/>
            <a:ext cx="8229600" cy="645786"/>
          </a:xfrm>
          <a:prstGeom prst="rect">
            <a:avLst/>
          </a:prstGeom>
        </p:spPr>
        <p:txBody>
          <a:bodyPr/>
          <a:lstStyle>
            <a:lvl1pPr>
              <a:defRPr sz="3400" b="1">
                <a:solidFill>
                  <a:srgbClr val="125F9A"/>
                </a:solidFill>
                <a:latin typeface="+mn-lt"/>
              </a:defRPr>
            </a:lvl1pPr>
          </a:lstStyle>
          <a:p>
            <a:pPr algn="ctr"/>
            <a:r>
              <a:rPr lang="en-GB" dirty="0"/>
              <a:t>Chapter 10</a:t>
            </a:r>
          </a:p>
        </p:txBody>
      </p:sp>
      <p:sp>
        <p:nvSpPr>
          <p:cNvPr id="7" name="TextBox 6"/>
          <p:cNvSpPr txBox="1"/>
          <p:nvPr userDrawn="1"/>
        </p:nvSpPr>
        <p:spPr>
          <a:xfrm>
            <a:off x="8550038" y="6546057"/>
            <a:ext cx="516554"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19-</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354007"/>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dirty="0"/>
              <a:t>Click to edit Master text styles</a:t>
            </a:r>
          </a:p>
        </p:txBody>
      </p:sp>
      <p:sp>
        <p:nvSpPr>
          <p:cNvPr id="5" name="Title 3"/>
          <p:cNvSpPr>
            <a:spLocks noGrp="1"/>
          </p:cNvSpPr>
          <p:nvPr>
            <p:ph type="title" hasCustomPrompt="1"/>
          </p:nvPr>
        </p:nvSpPr>
        <p:spPr>
          <a:xfrm>
            <a:off x="381000" y="457200"/>
            <a:ext cx="8229600" cy="587078"/>
          </a:xfrm>
          <a:prstGeom prst="rect">
            <a:avLst/>
          </a:prstGeom>
        </p:spPr>
        <p:txBody>
          <a:bodyPr/>
          <a:lstStyle>
            <a:lvl1pPr>
              <a:defRPr sz="3400" b="1">
                <a:solidFill>
                  <a:srgbClr val="125F9A"/>
                </a:solidFill>
                <a:latin typeface="+mn-lt"/>
              </a:defRPr>
            </a:lvl1pPr>
          </a:lstStyle>
          <a:p>
            <a:pPr algn="ctr"/>
            <a:r>
              <a:rPr lang="en-GB" dirty="0"/>
              <a:t>Chapter 10</a:t>
            </a:r>
          </a:p>
        </p:txBody>
      </p:sp>
      <p:sp>
        <p:nvSpPr>
          <p:cNvPr id="7" name="TextBox 6"/>
          <p:cNvSpPr txBox="1"/>
          <p:nvPr userDrawn="1"/>
        </p:nvSpPr>
        <p:spPr>
          <a:xfrm>
            <a:off x="8550287" y="6546057"/>
            <a:ext cx="516554"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19-</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2"/>
          </p:nvPr>
        </p:nvSpPr>
        <p:spPr>
          <a:xfrm>
            <a:off x="381000" y="3429000"/>
            <a:ext cx="2057400" cy="1981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p:cNvSpPr>
            <a:spLocks noGrp="1"/>
          </p:cNvSpPr>
          <p:nvPr>
            <p:ph sz="quarter" idx="13"/>
          </p:nvPr>
        </p:nvSpPr>
        <p:spPr>
          <a:xfrm>
            <a:off x="2895600" y="3429000"/>
            <a:ext cx="2895600" cy="2362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4"/>
          </p:nvPr>
        </p:nvSpPr>
        <p:spPr>
          <a:xfrm>
            <a:off x="6400800" y="3429000"/>
            <a:ext cx="2019300" cy="22098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5"/>
          </p:nvPr>
        </p:nvSpPr>
        <p:spPr>
          <a:xfrm>
            <a:off x="5562600" y="1600200"/>
            <a:ext cx="2857500" cy="10668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34202771"/>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dirty="0"/>
              <a:t>Click to edit Master text styles</a:t>
            </a:r>
          </a:p>
        </p:txBody>
      </p:sp>
      <p:sp>
        <p:nvSpPr>
          <p:cNvPr id="5" name="Title 3"/>
          <p:cNvSpPr>
            <a:spLocks noGrp="1"/>
          </p:cNvSpPr>
          <p:nvPr>
            <p:ph type="title" hasCustomPrompt="1"/>
          </p:nvPr>
        </p:nvSpPr>
        <p:spPr>
          <a:xfrm>
            <a:off x="381000" y="457200"/>
            <a:ext cx="8229600" cy="587078"/>
          </a:xfrm>
          <a:prstGeom prst="rect">
            <a:avLst/>
          </a:prstGeom>
        </p:spPr>
        <p:txBody>
          <a:bodyPr/>
          <a:lstStyle>
            <a:lvl1pPr>
              <a:defRPr sz="3400" b="1">
                <a:solidFill>
                  <a:srgbClr val="125F9A"/>
                </a:solidFill>
                <a:latin typeface="+mn-lt"/>
              </a:defRPr>
            </a:lvl1pPr>
          </a:lstStyle>
          <a:p>
            <a:pPr algn="ctr"/>
            <a:r>
              <a:rPr lang="en-GB" dirty="0"/>
              <a:t>Chapter 10</a:t>
            </a:r>
          </a:p>
        </p:txBody>
      </p:sp>
      <p:sp>
        <p:nvSpPr>
          <p:cNvPr id="7" name="TextBox 6"/>
          <p:cNvSpPr txBox="1"/>
          <p:nvPr userDrawn="1"/>
        </p:nvSpPr>
        <p:spPr>
          <a:xfrm>
            <a:off x="8547652" y="6546057"/>
            <a:ext cx="516554"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19-</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2"/>
          </p:nvPr>
        </p:nvSpPr>
        <p:spPr>
          <a:xfrm>
            <a:off x="1187983" y="1940717"/>
            <a:ext cx="793217" cy="573883"/>
          </a:xfrm>
          <a:prstGeom prst="rect">
            <a:avLst/>
          </a:prstGeom>
        </p:spPr>
        <p:txBody>
          <a:bodyPr/>
          <a:lstStyle/>
          <a:p>
            <a:pPr lvl="0"/>
            <a:r>
              <a:rPr lang="en-US" dirty="0"/>
              <a:t>Edit</a:t>
            </a:r>
          </a:p>
        </p:txBody>
      </p:sp>
      <p:sp>
        <p:nvSpPr>
          <p:cNvPr id="10" name="Content Placeholder 9"/>
          <p:cNvSpPr>
            <a:spLocks noGrp="1"/>
          </p:cNvSpPr>
          <p:nvPr>
            <p:ph sz="quarter" idx="13"/>
          </p:nvPr>
        </p:nvSpPr>
        <p:spPr>
          <a:xfrm>
            <a:off x="4267200" y="2128360"/>
            <a:ext cx="693184" cy="386240"/>
          </a:xfrm>
          <a:prstGeom prst="rect">
            <a:avLst/>
          </a:prstGeo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Edi</a:t>
            </a:r>
          </a:p>
        </p:txBody>
      </p:sp>
      <p:sp>
        <p:nvSpPr>
          <p:cNvPr id="12" name="Content Placeholder 11"/>
          <p:cNvSpPr>
            <a:spLocks noGrp="1"/>
          </p:cNvSpPr>
          <p:nvPr>
            <p:ph sz="quarter" idx="14"/>
          </p:nvPr>
        </p:nvSpPr>
        <p:spPr>
          <a:xfrm>
            <a:off x="7467600" y="2057400"/>
            <a:ext cx="707752" cy="480917"/>
          </a:xfrm>
          <a:prstGeom prst="rect">
            <a:avLst/>
          </a:prstGeo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Edit</a:t>
            </a:r>
          </a:p>
        </p:txBody>
      </p:sp>
      <p:sp>
        <p:nvSpPr>
          <p:cNvPr id="14" name="Content Placeholder 13"/>
          <p:cNvSpPr>
            <a:spLocks noGrp="1"/>
          </p:cNvSpPr>
          <p:nvPr>
            <p:ph sz="quarter" idx="15"/>
          </p:nvPr>
        </p:nvSpPr>
        <p:spPr>
          <a:xfrm>
            <a:off x="443918" y="3223260"/>
            <a:ext cx="2146882" cy="11734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aphicFrame>
        <p:nvGraphicFramePr>
          <p:cNvPr id="11" name="Diagram 10" descr="This image depicts the three stages of corporate environmental responsibility. It contains three boxes that are positioned horizontally. There is a circle above each box, and each circle highlights the stage number. &#10;&#10;On the extreme left end of this illustration, the circle reads 1. The box is labeled pollution prevention. The content under this heading reads focuses on minimizing or eliminating waste before it is created. &#10;An arrow connects this box to the next. This arrow points to the right. &#10;&#10;At the center of this illustration, the circle reads 2. The box is labeled product stewardship. The content under this heading reads managers focus on all environmental impacts associated with the full life-cycle of a product. &#10;An arrow connects this box to the next. This arrow points to the right. &#10;&#10;On the extreme right end of this illustration, the circle reads 3. The box is labeled clean technology. The content under this heading reads businesses develop innovative, new technologies that support sustainability. &#10;&#10;" title="Stages of Corporate Environmental Responsibility"/>
          <p:cNvGraphicFramePr/>
          <p:nvPr userDrawn="1">
            <p:extLst>
              <p:ext uri="{D42A27DB-BD31-4B8C-83A1-F6EECF244321}">
                <p14:modId xmlns:p14="http://schemas.microsoft.com/office/powerpoint/2010/main" val="3345852225"/>
              </p:ext>
            </p:extLst>
          </p:nvPr>
        </p:nvGraphicFramePr>
        <p:xfrm>
          <a:off x="419100" y="1752600"/>
          <a:ext cx="8382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Oval 12"/>
          <p:cNvSpPr/>
          <p:nvPr userDrawn="1"/>
        </p:nvSpPr>
        <p:spPr>
          <a:xfrm>
            <a:off x="1219200" y="1981200"/>
            <a:ext cx="685800" cy="609600"/>
          </a:xfrm>
          <a:prstGeom prst="ellipse">
            <a:avLst/>
          </a:prstGeom>
          <a:ln>
            <a:solidFill>
              <a:schemeClr val="accent3"/>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dirty="0"/>
          </a:p>
        </p:txBody>
      </p:sp>
      <p:sp>
        <p:nvSpPr>
          <p:cNvPr id="15" name="Oval 14"/>
          <p:cNvSpPr/>
          <p:nvPr userDrawn="1"/>
        </p:nvSpPr>
        <p:spPr>
          <a:xfrm>
            <a:off x="4267200" y="1981200"/>
            <a:ext cx="685800" cy="609600"/>
          </a:xfrm>
          <a:prstGeom prst="ellipse">
            <a:avLst/>
          </a:prstGeom>
          <a:ln>
            <a:solidFill>
              <a:schemeClr val="accent3"/>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dirty="0"/>
          </a:p>
        </p:txBody>
      </p:sp>
      <p:sp>
        <p:nvSpPr>
          <p:cNvPr id="16" name="Oval 15"/>
          <p:cNvSpPr/>
          <p:nvPr userDrawn="1"/>
        </p:nvSpPr>
        <p:spPr>
          <a:xfrm>
            <a:off x="7467600" y="1981200"/>
            <a:ext cx="685800" cy="609600"/>
          </a:xfrm>
          <a:prstGeom prst="ellipse">
            <a:avLst/>
          </a:prstGeom>
          <a:ln>
            <a:solidFill>
              <a:schemeClr val="accent3"/>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dirty="0"/>
          </a:p>
        </p:txBody>
      </p:sp>
      <p:sp>
        <p:nvSpPr>
          <p:cNvPr id="9" name="Content Placeholder 8"/>
          <p:cNvSpPr>
            <a:spLocks noGrp="1"/>
          </p:cNvSpPr>
          <p:nvPr>
            <p:ph sz="quarter" idx="16"/>
          </p:nvPr>
        </p:nvSpPr>
        <p:spPr>
          <a:xfrm>
            <a:off x="3657600" y="2895600"/>
            <a:ext cx="1828800" cy="1600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7"/>
          <p:cNvSpPr>
            <a:spLocks noGrp="1"/>
          </p:cNvSpPr>
          <p:nvPr>
            <p:ph sz="quarter" idx="17"/>
          </p:nvPr>
        </p:nvSpPr>
        <p:spPr>
          <a:xfrm>
            <a:off x="6553200" y="2646410"/>
            <a:ext cx="2120900" cy="766762"/>
          </a:xfrm>
          <a:prstGeom prst="rect">
            <a:avLst/>
          </a:prstGeom>
        </p:spPr>
        <p:txBody>
          <a:bodyPr/>
          <a:lstStyle/>
          <a:p>
            <a:pPr lvl="0"/>
            <a:r>
              <a:rPr lang="en-US" dirty="0"/>
              <a:t>Edit Master</a:t>
            </a:r>
          </a:p>
        </p:txBody>
      </p:sp>
      <p:sp>
        <p:nvSpPr>
          <p:cNvPr id="20" name="Rectangle: Rounded Corners 19"/>
          <p:cNvSpPr/>
          <p:nvPr userDrawn="1"/>
        </p:nvSpPr>
        <p:spPr>
          <a:xfrm>
            <a:off x="6559924" y="2821848"/>
            <a:ext cx="2201912" cy="1839800"/>
          </a:xfrm>
          <a:prstGeom prst="roundRect">
            <a:avLst>
              <a:gd name="adj" fmla="val 10000"/>
            </a:avLst>
          </a:prstGeom>
        </p:spPr>
        <p:style>
          <a:lnRef idx="0">
            <a:schemeClr val="lt1">
              <a:hueOff val="0"/>
              <a:satOff val="0"/>
              <a:lumOff val="0"/>
              <a:alphaOff val="0"/>
            </a:schemeClr>
          </a:lnRef>
          <a:fillRef idx="3">
            <a:schemeClr val="accent2">
              <a:hueOff val="492632"/>
              <a:satOff val="3030"/>
              <a:lumOff val="-23725"/>
              <a:alphaOff val="0"/>
            </a:schemeClr>
          </a:fillRef>
          <a:effectRef idx="2">
            <a:schemeClr val="accent2">
              <a:hueOff val="492632"/>
              <a:satOff val="3030"/>
              <a:lumOff val="-23725"/>
              <a:alphaOff val="0"/>
            </a:schemeClr>
          </a:effectRef>
          <a:fontRef idx="minor">
            <a:schemeClr val="lt1"/>
          </a:fontRef>
        </p:style>
      </p:sp>
    </p:spTree>
    <p:extLst>
      <p:ext uri="{BB962C8B-B14F-4D97-AF65-F5344CB8AC3E}">
        <p14:creationId xmlns:p14="http://schemas.microsoft.com/office/powerpoint/2010/main" val="3198043919"/>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7" name="Picture Placeholder 6"/>
          <p:cNvSpPr>
            <a:spLocks noGrp="1"/>
          </p:cNvSpPr>
          <p:nvPr>
            <p:ph type="pic" sz="quarter" idx="12"/>
          </p:nvPr>
        </p:nvSpPr>
        <p:spPr>
          <a:xfrm>
            <a:off x="1066800" y="1524000"/>
            <a:ext cx="7086600" cy="4572000"/>
          </a:xfrm>
          <a:prstGeom prst="rect">
            <a:avLst/>
          </a:prstGeom>
          <a:ln w="28575">
            <a:solidFill>
              <a:schemeClr val="bg2"/>
            </a:solidFill>
          </a:ln>
        </p:spPr>
        <p:txBody>
          <a:bodyPr/>
          <a:lstStyle/>
          <a:p>
            <a:pPr lvl="0"/>
            <a:r>
              <a:rPr lang="en-US" noProof="0"/>
              <a:t>Drag picture to placeholder or click icon to add</a:t>
            </a:r>
          </a:p>
        </p:txBody>
      </p:sp>
      <p:sp>
        <p:nvSpPr>
          <p:cNvPr id="5"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4111090156"/>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with image left">
    <p:spTree>
      <p:nvGrpSpPr>
        <p:cNvPr id="1" name=""/>
        <p:cNvGrpSpPr/>
        <p:nvPr/>
      </p:nvGrpSpPr>
      <p:grpSpPr>
        <a:xfrm>
          <a:off x="0" y="0"/>
          <a:ext cx="0" cy="0"/>
          <a:chOff x="0" y="0"/>
          <a:chExt cx="0" cy="0"/>
        </a:xfrm>
      </p:grpSpPr>
      <p:cxnSp>
        <p:nvCxnSpPr>
          <p:cNvPr id="6" name="Straight Connector 5"/>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5" name="Picture Placeholder 4"/>
          <p:cNvSpPr>
            <a:spLocks noGrp="1"/>
          </p:cNvSpPr>
          <p:nvPr>
            <p:ph type="pic" sz="quarter" idx="12"/>
          </p:nvPr>
        </p:nvSpPr>
        <p:spPr>
          <a:xfrm>
            <a:off x="685800" y="1752600"/>
            <a:ext cx="3124200" cy="3962400"/>
          </a:xfrm>
          <a:prstGeom prst="rect">
            <a:avLst/>
          </a:prstGeom>
          <a:ln w="28575">
            <a:solidFill>
              <a:schemeClr val="accent2"/>
            </a:solidFill>
          </a:ln>
        </p:spPr>
        <p:txBody>
          <a:bodyPr/>
          <a:lstStyle/>
          <a:p>
            <a:pPr lvl="0"/>
            <a:r>
              <a:rPr lang="en-US" noProof="0"/>
              <a:t>Drag picture to placeholder or click icon to add</a:t>
            </a:r>
          </a:p>
        </p:txBody>
      </p:sp>
      <p:sp>
        <p:nvSpPr>
          <p:cNvPr id="9" name="Text Placeholder 5"/>
          <p:cNvSpPr>
            <a:spLocks noGrp="1"/>
          </p:cNvSpPr>
          <p:nvPr>
            <p:ph type="body" sz="quarter" idx="10"/>
          </p:nvPr>
        </p:nvSpPr>
        <p:spPr>
          <a:xfrm>
            <a:off x="3962400" y="1752600"/>
            <a:ext cx="4343400" cy="4572000"/>
          </a:xfrm>
          <a:prstGeom prst="rect">
            <a:avLst/>
          </a:prstGeom>
        </p:spPr>
        <p:txBody>
          <a:bodyPr/>
          <a:lstStyle>
            <a:lvl1pPr marL="233363" indent="-233363">
              <a:buClr>
                <a:schemeClr val="accent1"/>
              </a:buClr>
              <a:buFont typeface="Wingdings" charset="2"/>
              <a:buChar char="§"/>
              <a:tabLst/>
              <a:defRPr sz="2600" b="1">
                <a:solidFill>
                  <a:schemeClr val="tx2"/>
                </a:solidFill>
              </a:defRPr>
            </a:lvl1pPr>
            <a:lvl2pPr marL="514350" indent="-17145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
        <p:nvSpPr>
          <p:cNvPr id="8" name="TextBox 7"/>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19-</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Tree>
    <p:extLst>
      <p:ext uri="{BB962C8B-B14F-4D97-AF65-F5344CB8AC3E}">
        <p14:creationId xmlns:p14="http://schemas.microsoft.com/office/powerpoint/2010/main" val="1985073462"/>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with image right">
    <p:spTree>
      <p:nvGrpSpPr>
        <p:cNvPr id="1" name=""/>
        <p:cNvGrpSpPr/>
        <p:nvPr/>
      </p:nvGrpSpPr>
      <p:grpSpPr>
        <a:xfrm>
          <a:off x="0" y="0"/>
          <a:ext cx="0" cy="0"/>
          <a:chOff x="0" y="0"/>
          <a:chExt cx="0" cy="0"/>
        </a:xfrm>
      </p:grpSpPr>
      <p:cxnSp>
        <p:nvCxnSpPr>
          <p:cNvPr id="7" name="Straight Connector 6"/>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5" name="Picture Placeholder 4"/>
          <p:cNvSpPr>
            <a:spLocks noGrp="1"/>
          </p:cNvSpPr>
          <p:nvPr>
            <p:ph type="pic" sz="quarter" idx="12"/>
          </p:nvPr>
        </p:nvSpPr>
        <p:spPr>
          <a:xfrm>
            <a:off x="5295900" y="1752600"/>
            <a:ext cx="3124200" cy="3962400"/>
          </a:xfrm>
          <a:prstGeom prst="rect">
            <a:avLst/>
          </a:prstGeom>
          <a:ln w="28575">
            <a:solidFill>
              <a:schemeClr val="accent2"/>
            </a:solidFill>
          </a:ln>
        </p:spPr>
        <p:txBody>
          <a:bodyPr/>
          <a:lstStyle/>
          <a:p>
            <a:pPr lvl="0"/>
            <a:r>
              <a:rPr lang="en-US" noProof="0"/>
              <a:t>Drag picture to placeholder or click icon to add</a:t>
            </a:r>
          </a:p>
        </p:txBody>
      </p:sp>
      <p:sp>
        <p:nvSpPr>
          <p:cNvPr id="6" name="Text Placeholder 5"/>
          <p:cNvSpPr>
            <a:spLocks noGrp="1"/>
          </p:cNvSpPr>
          <p:nvPr>
            <p:ph type="body" sz="quarter" idx="10"/>
          </p:nvPr>
        </p:nvSpPr>
        <p:spPr>
          <a:xfrm>
            <a:off x="723900" y="1752600"/>
            <a:ext cx="4343400" cy="4572000"/>
          </a:xfrm>
          <a:prstGeom prst="rect">
            <a:avLst/>
          </a:prstGeom>
        </p:spPr>
        <p:txBody>
          <a:bodyPr/>
          <a:lstStyle>
            <a:lvl1pPr marL="233363" indent="-233363">
              <a:buClr>
                <a:schemeClr val="accent1"/>
              </a:buClr>
              <a:buFont typeface="Wingdings" charset="2"/>
              <a:buChar char="§"/>
              <a:tabLst/>
              <a:defRPr sz="2600" b="1">
                <a:solidFill>
                  <a:schemeClr val="tx2"/>
                </a:solidFill>
              </a:defRPr>
            </a:lvl1pPr>
            <a:lvl2pPr marL="514350" indent="-17145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
        <p:nvSpPr>
          <p:cNvPr id="9" name="TextBox 8"/>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19-</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Tree>
    <p:extLst>
      <p:ext uri="{BB962C8B-B14F-4D97-AF65-F5344CB8AC3E}">
        <p14:creationId xmlns:p14="http://schemas.microsoft.com/office/powerpoint/2010/main" val="1126898851"/>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prstGeom prst="rect">
            <a:avLst/>
          </a:prstGeom>
        </p:spPr>
        <p:txBody>
          <a:bodyPr anchor="b"/>
          <a:lstStyle>
            <a:lvl1pPr algn="ctr">
              <a:defRPr sz="4500">
                <a:latin typeface="Arial" charset="0"/>
                <a:ea typeface="Arial" charset="0"/>
                <a:cs typeface="Arial" charset="0"/>
              </a:defRPr>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5" name="Footer Placeholder 4"/>
          <p:cNvSpPr>
            <a:spLocks noGrp="1"/>
          </p:cNvSpPr>
          <p:nvPr>
            <p:ph type="ftr" sz="quarter" idx="11"/>
          </p:nvPr>
        </p:nvSpPr>
        <p:spPr>
          <a:xfrm>
            <a:off x="3028950" y="6356350"/>
            <a:ext cx="30861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6" name="Slide Number Placeholder 5"/>
          <p:cNvSpPr>
            <a:spLocks noGrp="1"/>
          </p:cNvSpPr>
          <p:nvPr>
            <p:ph type="sldNum" sz="quarter" idx="12"/>
          </p:nvPr>
        </p:nvSpPr>
        <p:spPr>
          <a:xfrm>
            <a:off x="64579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81E14C13-CE7E-40B2-87F6-9C0BB673549E}" type="slidenum">
              <a:rPr lang="en-US" altLang="en-US"/>
              <a:pPr>
                <a:defRPr/>
              </a:pPr>
              <a:t>‹#›</a:t>
            </a:fld>
            <a:endParaRPr lang="en-US" altLang="en-US"/>
          </a:p>
        </p:txBody>
      </p:sp>
      <p:sp>
        <p:nvSpPr>
          <p:cNvPr id="7" name="Title 3" hidden="1"/>
          <p:cNvSpPr txBox="1">
            <a:spLocks/>
          </p:cNvSpPr>
          <p:nvPr userDrawn="1"/>
        </p:nvSpPr>
        <p:spPr>
          <a:xfrm>
            <a:off x="457200" y="292100"/>
            <a:ext cx="8229600" cy="1384300"/>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mj-cs"/>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5pPr>
            <a:lvl6pPr marL="457200" algn="l" defTabSz="685800" rtl="0" fontAlgn="base">
              <a:lnSpc>
                <a:spcPct val="90000"/>
              </a:lnSpc>
              <a:spcBef>
                <a:spcPct val="0"/>
              </a:spcBef>
              <a:spcAft>
                <a:spcPct val="0"/>
              </a:spcAft>
              <a:defRPr sz="3300">
                <a:solidFill>
                  <a:schemeClr val="tx1"/>
                </a:solidFill>
                <a:latin typeface="Calibri Light" charset="0"/>
              </a:defRPr>
            </a:lvl6pPr>
            <a:lvl7pPr marL="914400" algn="l" defTabSz="685800" rtl="0" fontAlgn="base">
              <a:lnSpc>
                <a:spcPct val="90000"/>
              </a:lnSpc>
              <a:spcBef>
                <a:spcPct val="0"/>
              </a:spcBef>
              <a:spcAft>
                <a:spcPct val="0"/>
              </a:spcAft>
              <a:defRPr sz="3300">
                <a:solidFill>
                  <a:schemeClr val="tx1"/>
                </a:solidFill>
                <a:latin typeface="Calibri Light" charset="0"/>
              </a:defRPr>
            </a:lvl7pPr>
            <a:lvl8pPr marL="1371600" algn="l" defTabSz="685800" rtl="0" fontAlgn="base">
              <a:lnSpc>
                <a:spcPct val="90000"/>
              </a:lnSpc>
              <a:spcBef>
                <a:spcPct val="0"/>
              </a:spcBef>
              <a:spcAft>
                <a:spcPct val="0"/>
              </a:spcAft>
              <a:defRPr sz="3300">
                <a:solidFill>
                  <a:schemeClr val="tx1"/>
                </a:solidFill>
                <a:latin typeface="Calibri Light" charset="0"/>
              </a:defRPr>
            </a:lvl8pPr>
            <a:lvl9pPr marL="1828800" algn="l" defTabSz="685800" rtl="0" fontAlgn="base">
              <a:lnSpc>
                <a:spcPct val="90000"/>
              </a:lnSpc>
              <a:spcBef>
                <a:spcPct val="0"/>
              </a:spcBef>
              <a:spcAft>
                <a:spcPct val="0"/>
              </a:spcAft>
              <a:defRPr sz="3300">
                <a:solidFill>
                  <a:schemeClr val="tx1"/>
                </a:solidFill>
                <a:latin typeface="Calibri Light" charset="0"/>
              </a:defRPr>
            </a:lvl9pPr>
          </a:lstStyle>
          <a:p>
            <a:pPr algn="ctr"/>
            <a:r>
              <a:rPr lang="en-GB"/>
              <a:t>Chapter 10</a:t>
            </a:r>
            <a:endParaRPr lang="en-GB" dirty="0"/>
          </a:p>
        </p:txBody>
      </p:sp>
    </p:spTree>
    <p:extLst>
      <p:ext uri="{BB962C8B-B14F-4D97-AF65-F5344CB8AC3E}">
        <p14:creationId xmlns:p14="http://schemas.microsoft.com/office/powerpoint/2010/main" val="1748919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chemeClr val="bg1"/>
            </a:gs>
            <a:gs pos="100000">
              <a:schemeClr val="bg2"/>
            </a:gs>
          </a:gsLst>
          <a:lin ang="5400000"/>
        </a:gradFill>
        <a:effectLst/>
      </p:bgPr>
    </p:bg>
    <p:spTree>
      <p:nvGrpSpPr>
        <p:cNvPr id="1" name=""/>
        <p:cNvGrpSpPr/>
        <p:nvPr/>
      </p:nvGrpSpPr>
      <p:grpSpPr>
        <a:xfrm>
          <a:off x="0" y="0"/>
          <a:ext cx="0" cy="0"/>
          <a:chOff x="0" y="0"/>
          <a:chExt cx="0" cy="0"/>
        </a:xfrm>
      </p:grpSpPr>
      <p:sp>
        <p:nvSpPr>
          <p:cNvPr id="8" name="Rectangle 7"/>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1027"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a:solidFill>
                  <a:schemeClr val="bg1"/>
                </a:solidFill>
                <a:latin typeface="Calibri" charset="0"/>
              </a:rPr>
              <a:t>©2020 McGraw-Hill Education.</a:t>
            </a:r>
            <a:endParaRPr lang="en-US" altLang="en-US" sz="900" b="1" i="1" dirty="0">
              <a:solidFill>
                <a:schemeClr val="bg1"/>
              </a:solidFill>
              <a:latin typeface="Calibri" charset="0"/>
            </a:endParaRPr>
          </a:p>
        </p:txBody>
      </p:sp>
    </p:spTree>
  </p:cSld>
  <p:clrMap bg1="lt1" tx1="dk1" bg2="lt2" tx2="dk2" accent1="accent1" accent2="accent2" accent3="accent3" accent4="accent4" accent5="accent5" accent6="accent6" hlink="hlink" folHlink="folHlink"/>
  <p:sldLayoutIdLst>
    <p:sldLayoutId id="2147484682" r:id="rId1"/>
    <p:sldLayoutId id="2147484683" r:id="rId2"/>
    <p:sldLayoutId id="2147484684" r:id="rId3"/>
    <p:sldLayoutId id="2147484691" r:id="rId4"/>
    <p:sldLayoutId id="2147484692" r:id="rId5"/>
    <p:sldLayoutId id="2147484685" r:id="rId6"/>
    <p:sldLayoutId id="2147484686" r:id="rId7"/>
    <p:sldLayoutId id="2147484687" r:id="rId8"/>
    <p:sldLayoutId id="2147484688" r:id="rId9"/>
    <p:sldLayoutId id="2147484689" r:id="rId10"/>
    <p:sldLayoutId id="2147484690" r:id="rId11"/>
    <p:sldLayoutId id="2147484693" r:id="rId12"/>
    <p:sldLayoutId id="2147484694" r:id="rId13"/>
    <p:sldLayoutId id="2147484695" r:id="rId14"/>
    <p:sldLayoutId id="2147484696" r:id="rId15"/>
    <p:sldLayoutId id="2147484697" r:id="rId16"/>
  </p:sldLayoutIdLst>
  <p:hf hd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mj-cs"/>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5pPr>
      <a:lvl6pPr marL="457200" algn="l" defTabSz="685800" rtl="0" fontAlgn="base">
        <a:lnSpc>
          <a:spcPct val="90000"/>
        </a:lnSpc>
        <a:spcBef>
          <a:spcPct val="0"/>
        </a:spcBef>
        <a:spcAft>
          <a:spcPct val="0"/>
        </a:spcAft>
        <a:defRPr sz="3300">
          <a:solidFill>
            <a:schemeClr val="tx1"/>
          </a:solidFill>
          <a:latin typeface="Calibri Light" charset="0"/>
        </a:defRPr>
      </a:lvl6pPr>
      <a:lvl7pPr marL="914400" algn="l" defTabSz="685800" rtl="0" fontAlgn="base">
        <a:lnSpc>
          <a:spcPct val="90000"/>
        </a:lnSpc>
        <a:spcBef>
          <a:spcPct val="0"/>
        </a:spcBef>
        <a:spcAft>
          <a:spcPct val="0"/>
        </a:spcAft>
        <a:defRPr sz="3300">
          <a:solidFill>
            <a:schemeClr val="tx1"/>
          </a:solidFill>
          <a:latin typeface="Calibri Light" charset="0"/>
        </a:defRPr>
      </a:lvl7pPr>
      <a:lvl8pPr marL="1371600" algn="l" defTabSz="685800" rtl="0" fontAlgn="base">
        <a:lnSpc>
          <a:spcPct val="90000"/>
        </a:lnSpc>
        <a:spcBef>
          <a:spcPct val="0"/>
        </a:spcBef>
        <a:spcAft>
          <a:spcPct val="0"/>
        </a:spcAft>
        <a:defRPr sz="3300">
          <a:solidFill>
            <a:schemeClr val="tx1"/>
          </a:solidFill>
          <a:latin typeface="Calibri Light" charset="0"/>
        </a:defRPr>
      </a:lvl8pPr>
      <a:lvl9pPr marL="1828800" algn="l" defTabSz="685800" rtl="0" fontAlgn="base">
        <a:lnSpc>
          <a:spcPct val="90000"/>
        </a:lnSpc>
        <a:spcBef>
          <a:spcPct val="0"/>
        </a:spcBef>
        <a:spcAft>
          <a:spcPct val="0"/>
        </a:spcAft>
        <a:defRPr sz="3300">
          <a:solidFill>
            <a:schemeClr val="tx1"/>
          </a:solidFill>
          <a:latin typeface="Calibri Light"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S PGothic" panose="020B0600070205080204" pitchFamily="34" charset="-128"/>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S PGothic" panose="020B0600070205080204" pitchFamily="34" charset="-128"/>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S PGothic" panose="020B0600070205080204" pitchFamily="34" charset="-128"/>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S PGothic" panose="020B0600070205080204" pitchFamily="34" charset="-128"/>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S PGothic" panose="020B0600070205080204" pitchFamily="34" charset="-128"/>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slide" Target="slide23.xml"/><Relationship Id="rId4" Type="http://schemas.openxmlformats.org/officeDocument/2006/relationships/slide" Target="slide4.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slide" Target="slide24.xml"/><Relationship Id="rId4" Type="http://schemas.openxmlformats.org/officeDocument/2006/relationships/slide" Target="slide4.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8.xml"/><Relationship Id="rId1" Type="http://schemas.openxmlformats.org/officeDocument/2006/relationships/slideLayout" Target="../slideLayouts/slideLayout14.xml"/><Relationship Id="rId5" Type="http://schemas.openxmlformats.org/officeDocument/2006/relationships/slide" Target="slide25.xml"/><Relationship Id="rId4" Type="http://schemas.openxmlformats.org/officeDocument/2006/relationships/slide" Target="slide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slide" Target="slide21.xml"/><Relationship Id="rId4" Type="http://schemas.openxmlformats.org/officeDocument/2006/relationships/slide" Target="slide4.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slide" Target="slide22.xml"/><Relationship Id="rId4" Type="http://schemas.openxmlformats.org/officeDocument/2006/relationships/slide" Target="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2700" y="1447800"/>
            <a:ext cx="9144000" cy="762000"/>
          </a:xfrm>
        </p:spPr>
        <p:txBody>
          <a:bodyPr vert="horz" wrap="square" lIns="91440" tIns="45720" rIns="91440" bIns="45720" numCol="1" anchor="t" anchorCtr="0" compatLnSpc="1">
            <a:prstTxWarp prst="textNoShape">
              <a:avLst/>
            </a:prstTxWarp>
          </a:bodyPr>
          <a:lstStyle/>
          <a:p>
            <a:pPr eaLnBrk="1" hangingPunct="1">
              <a:buFont typeface="Arial" charset="0"/>
              <a:buNone/>
              <a:defRPr/>
            </a:pPr>
            <a:r>
              <a:rPr lang="en-US" altLang="en-US" b="1" dirty="0">
                <a:solidFill>
                  <a:schemeClr val="accent1"/>
                </a:solidFill>
                <a:effectLst>
                  <a:outerShdw blurRad="38100" dist="38100" dir="2700000" algn="tl">
                    <a:srgbClr val="C0C0C0"/>
                  </a:outerShdw>
                </a:effectLst>
                <a:ea typeface="ＭＳ Ｐゴシック" charset="-128"/>
              </a:rPr>
              <a:t>Chapter 19</a:t>
            </a:r>
          </a:p>
        </p:txBody>
      </p:sp>
      <p:sp>
        <p:nvSpPr>
          <p:cNvPr id="5" name="Title 3"/>
          <p:cNvSpPr>
            <a:spLocks noGrp="1"/>
          </p:cNvSpPr>
          <p:nvPr>
            <p:ph type="title"/>
          </p:nvPr>
        </p:nvSpPr>
        <p:spPr>
          <a:xfrm>
            <a:off x="463550" y="2167410"/>
            <a:ext cx="8229600" cy="1537381"/>
          </a:xfrm>
          <a:prstGeom prst="rect">
            <a:avLst/>
          </a:prstGeom>
        </p:spPr>
        <p:txBody>
          <a:bodyPr/>
          <a:lstStyle>
            <a:lvl1pPr>
              <a:defRPr/>
            </a:lvl1pPr>
          </a:lstStyle>
          <a:p>
            <a:pPr algn="ctr" eaLnBrk="1" hangingPunct="1">
              <a:lnSpc>
                <a:spcPct val="105000"/>
              </a:lnSpc>
              <a:spcBef>
                <a:spcPts val="750"/>
              </a:spcBef>
              <a:buFont typeface="Arial" charset="0"/>
              <a:buNone/>
              <a:defRPr/>
            </a:pPr>
            <a:r>
              <a:rPr lang="en-US" altLang="en-US" sz="4800" b="1" dirty="0">
                <a:solidFill>
                  <a:schemeClr val="accent1"/>
                </a:solidFill>
                <a:effectLst>
                  <a:outerShdw blurRad="38100" dist="38100" dir="2700000" algn="tl">
                    <a:srgbClr val="C0C0C0"/>
                  </a:outerShdw>
                </a:effectLst>
                <a:latin typeface="+mn-lt"/>
                <a:ea typeface="ＭＳ Ｐゴシック" charset="-128"/>
              </a:rPr>
              <a:t>Managing the Public and </a:t>
            </a:r>
            <a:br>
              <a:rPr lang="en-US" altLang="en-US" sz="4800" b="1" dirty="0">
                <a:solidFill>
                  <a:schemeClr val="accent1"/>
                </a:solidFill>
                <a:effectLst>
                  <a:outerShdw blurRad="38100" dist="38100" dir="2700000" algn="tl">
                    <a:srgbClr val="C0C0C0"/>
                  </a:outerShdw>
                </a:effectLst>
                <a:latin typeface="+mn-lt"/>
                <a:ea typeface="ＭＳ Ｐゴシック" charset="-128"/>
              </a:rPr>
            </a:br>
            <a:r>
              <a:rPr lang="en-US" altLang="en-US" sz="4800" b="1" dirty="0">
                <a:solidFill>
                  <a:schemeClr val="accent1"/>
                </a:solidFill>
                <a:effectLst>
                  <a:outerShdw blurRad="38100" dist="38100" dir="2700000" algn="tl">
                    <a:srgbClr val="C0C0C0"/>
                  </a:outerShdw>
                </a:effectLst>
                <a:latin typeface="+mn-lt"/>
                <a:ea typeface="ＭＳ Ｐゴシック" charset="-128"/>
              </a:rPr>
              <a:t>the Corporate Reputation</a:t>
            </a:r>
          </a:p>
        </p:txBody>
      </p:sp>
      <p:pic>
        <p:nvPicPr>
          <p:cNvPr id="1229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3810000"/>
            <a:ext cx="3784600" cy="252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3"/>
          <p:cNvSpPr>
            <a:spLocks noGrp="1"/>
          </p:cNvSpPr>
          <p:nvPr>
            <p:ph type="body" sz="quarter" idx="11"/>
          </p:nvPr>
        </p:nvSpPr>
        <p:spPr>
          <a:xfrm>
            <a:off x="0" y="6477000"/>
            <a:ext cx="9144000" cy="304800"/>
          </a:xfrm>
        </p:spPr>
        <p:txBody>
          <a:bodyPr/>
          <a:lstStyle/>
          <a:p>
            <a:r>
              <a:rPr lang="en-US" altLang="en-US" sz="900" dirty="0">
                <a:solidFill>
                  <a:srgbClr val="125F9A"/>
                </a:solidFill>
                <a:effectLst/>
                <a:latin typeface="Calibri" charset="0"/>
              </a:rPr>
              <a:t>©2020 McGraw-Hill Education. All rights reserved. Authorized only for instructor use in the classroom. No reproduction or further distribution permitted without the prior written consent of McGraw-Hill Education.</a:t>
            </a:r>
            <a:endParaRPr lang="en-US" altLang="en-US" sz="900" i="1" dirty="0">
              <a:solidFill>
                <a:srgbClr val="125F9A"/>
              </a:solidFill>
              <a:effectLst/>
              <a:latin typeface="Calibri" charset="0"/>
            </a:endParaRPr>
          </a:p>
        </p:txBody>
      </p:sp>
    </p:spTree>
    <p:extLst>
      <p:ext uri="{BB962C8B-B14F-4D97-AF65-F5344CB8AC3E}">
        <p14:creationId xmlns:p14="http://schemas.microsoft.com/office/powerpoint/2010/main" val="2628392718"/>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459014"/>
            <a:ext cx="8229600" cy="622300"/>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Brand Management</a:t>
            </a:r>
          </a:p>
        </p:txBody>
      </p:sp>
      <p:sp>
        <p:nvSpPr>
          <p:cNvPr id="24578" name="Content Placeholder 2"/>
          <p:cNvSpPr>
            <a:spLocks noGrp="1"/>
          </p:cNvSpPr>
          <p:nvPr>
            <p:ph type="body" sz="quarter" idx="10"/>
          </p:nvPr>
        </p:nvSpPr>
        <p:spPr bwMode="auto">
          <a:xfrm>
            <a:off x="685800" y="1295400"/>
            <a:ext cx="7162800" cy="4572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spcBef>
                <a:spcPts val="0"/>
              </a:spcBef>
              <a:spcAft>
                <a:spcPts val="1200"/>
              </a:spcAft>
              <a:buNone/>
            </a:pPr>
            <a:r>
              <a:rPr lang="en-AU" altLang="en-US" sz="3200" dirty="0">
                <a:latin typeface="Calibri" panose="020F0502020204030204" pitchFamily="34" charset="0"/>
                <a:ea typeface="MS PGothic" panose="020B0600070205080204" pitchFamily="34" charset="-128"/>
              </a:rPr>
              <a:t>A recognizable brand is one that can immediately signal to stakeholders how the company is different from its rival.</a:t>
            </a:r>
          </a:p>
          <a:p>
            <a:pPr marL="0" indent="0" eaLnBrk="1" hangingPunct="1">
              <a:spcBef>
                <a:spcPts val="0"/>
              </a:spcBef>
              <a:spcAft>
                <a:spcPts val="1200"/>
              </a:spcAft>
              <a:buNone/>
            </a:pPr>
            <a:endParaRPr lang="en-US" altLang="en-US" sz="3200" dirty="0">
              <a:latin typeface="Calibri" panose="020F0502020204030204" pitchFamily="34" charset="0"/>
              <a:ea typeface="MS PGothic" panose="020B0600070205080204" pitchFamily="34" charset="-128"/>
            </a:endParaRPr>
          </a:p>
          <a:p>
            <a:pPr marL="0" indent="0" eaLnBrk="1" hangingPunct="1">
              <a:spcBef>
                <a:spcPts val="0"/>
              </a:spcBef>
              <a:spcAft>
                <a:spcPts val="1200"/>
              </a:spcAft>
              <a:buNone/>
            </a:pPr>
            <a:r>
              <a:rPr lang="en-US" altLang="en-US" sz="3200" dirty="0">
                <a:latin typeface="Calibri" panose="020F0502020204030204" pitchFamily="34" charset="0"/>
                <a:ea typeface="MS PGothic" panose="020B0600070205080204" pitchFamily="34" charset="-128"/>
              </a:rPr>
              <a:t>A corporation’s reputation is captured in a recognized and trusted name.</a:t>
            </a:r>
          </a:p>
        </p:txBody>
      </p:sp>
    </p:spTree>
    <p:extLst>
      <p:ext uri="{BB962C8B-B14F-4D97-AF65-F5344CB8AC3E}">
        <p14:creationId xmlns:p14="http://schemas.microsoft.com/office/powerpoint/2010/main" val="389890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59014"/>
            <a:ext cx="8229600" cy="622300"/>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Crisis Management</a:t>
            </a:r>
            <a:r>
              <a:rPr lang="en-US" altLang="en-US" sz="800" dirty="0">
                <a:ea typeface="MS PGothic" charset="-128"/>
              </a:rPr>
              <a:t>1</a:t>
            </a:r>
            <a:endParaRPr lang="en-US" altLang="en-US" dirty="0">
              <a:ea typeface="MS PGothic" charset="-128"/>
            </a:endParaRPr>
          </a:p>
        </p:txBody>
      </p:sp>
      <p:sp>
        <p:nvSpPr>
          <p:cNvPr id="25602" name="Content Placeholder 2"/>
          <p:cNvSpPr>
            <a:spLocks noGrp="1"/>
          </p:cNvSpPr>
          <p:nvPr>
            <p:ph type="body" sz="quarter" idx="10"/>
          </p:nvPr>
        </p:nvSpPr>
        <p:spPr bwMode="auto">
          <a:xfrm>
            <a:off x="838200" y="1600200"/>
            <a:ext cx="5486400" cy="3810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spcBef>
                <a:spcPts val="0"/>
              </a:spcBef>
              <a:spcAft>
                <a:spcPts val="1200"/>
              </a:spcAft>
              <a:buNone/>
            </a:pPr>
            <a:r>
              <a:rPr lang="en-US" altLang="en-US" sz="3200" i="1" dirty="0">
                <a:latin typeface="Calibri" panose="020F0502020204030204" pitchFamily="34" charset="0"/>
                <a:ea typeface="MS PGothic" panose="020B0600070205080204" pitchFamily="34" charset="-128"/>
              </a:rPr>
              <a:t>Crisis management</a:t>
            </a:r>
          </a:p>
          <a:p>
            <a:pPr marL="0" indent="0" eaLnBrk="1" hangingPunct="1">
              <a:spcBef>
                <a:spcPts val="0"/>
              </a:spcBef>
              <a:spcAft>
                <a:spcPts val="1200"/>
              </a:spcAft>
              <a:buNone/>
            </a:pPr>
            <a:endParaRPr lang="en-US" altLang="en-US" sz="3200" i="1" dirty="0">
              <a:latin typeface="Calibri" panose="020F0502020204030204" pitchFamily="34" charset="0"/>
              <a:ea typeface="MS PGothic" panose="020B0600070205080204" pitchFamily="34" charset="-128"/>
            </a:endParaRPr>
          </a:p>
          <a:p>
            <a:pPr marL="0" indent="0" eaLnBrk="1" hangingPunct="1">
              <a:spcBef>
                <a:spcPts val="0"/>
              </a:spcBef>
              <a:spcAft>
                <a:spcPts val="1200"/>
              </a:spcAft>
              <a:buNone/>
            </a:pPr>
            <a:r>
              <a:rPr lang="en-US" altLang="en-US" sz="3200" i="1" dirty="0">
                <a:latin typeface="Calibri" panose="020F0502020204030204" pitchFamily="34" charset="0"/>
                <a:ea typeface="MS PGothic" panose="020B0600070205080204" pitchFamily="34" charset="-128"/>
              </a:rPr>
              <a:t>Corporate crisis</a:t>
            </a:r>
            <a:endParaRPr lang="en-US" altLang="en-US" sz="3200" dirty="0">
              <a:latin typeface="Calibri" panose="020F0502020204030204" pitchFamily="34" charset="0"/>
              <a:ea typeface="MS PGothic" panose="020B0600070205080204" pitchFamily="34" charset="-128"/>
            </a:endParaRPr>
          </a:p>
        </p:txBody>
      </p:sp>
      <p:pic>
        <p:nvPicPr>
          <p:cNvPr id="25604"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5773" y="2438400"/>
            <a:ext cx="2966627" cy="3948113"/>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47005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609600" y="444500"/>
            <a:ext cx="8229600" cy="774700"/>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Crisis Management</a:t>
            </a:r>
            <a:r>
              <a:rPr lang="en-US" altLang="en-US" sz="800" dirty="0">
                <a:ea typeface="MS PGothic" charset="-128"/>
              </a:rPr>
              <a:t>2</a:t>
            </a:r>
            <a:endParaRPr lang="en-US" altLang="en-US" dirty="0">
              <a:ea typeface="MS PGothic" charset="-128"/>
            </a:endParaRPr>
          </a:p>
        </p:txBody>
      </p:sp>
      <p:sp>
        <p:nvSpPr>
          <p:cNvPr id="26626" name="Content Placeholder 2"/>
          <p:cNvSpPr>
            <a:spLocks noGrp="1"/>
          </p:cNvSpPr>
          <p:nvPr>
            <p:ph type="body" sz="quarter" idx="10"/>
          </p:nvPr>
        </p:nvSpPr>
        <p:spPr bwMode="auto">
          <a:xfrm>
            <a:off x="609600" y="1219200"/>
            <a:ext cx="7467600" cy="5105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r>
              <a:rPr lang="en-US" altLang="en-US" sz="3200" dirty="0">
                <a:latin typeface="Calibri" panose="020F0502020204030204" pitchFamily="34" charset="0"/>
                <a:ea typeface="MS PGothic" panose="020B0600070205080204" pitchFamily="34" charset="-128"/>
              </a:rPr>
              <a:t>The Institute for Crisis Management breaks down corporate crises into these groups:</a:t>
            </a:r>
          </a:p>
          <a:p>
            <a:pPr lvl="1" eaLnBrk="1" hangingPunct="1">
              <a:lnSpc>
                <a:spcPct val="125000"/>
              </a:lnSpc>
              <a:buClr>
                <a:schemeClr val="accent1"/>
              </a:buClr>
              <a:buFont typeface="Arial" panose="020B0604020202020204" pitchFamily="34" charset="0"/>
              <a:buChar char="•"/>
            </a:pPr>
            <a:r>
              <a:rPr lang="en-US" altLang="en-US" sz="2800" dirty="0"/>
              <a:t>“Acts of God”</a:t>
            </a:r>
          </a:p>
          <a:p>
            <a:pPr lvl="1" eaLnBrk="1" hangingPunct="1">
              <a:lnSpc>
                <a:spcPct val="125000"/>
              </a:lnSpc>
              <a:buClr>
                <a:schemeClr val="accent1"/>
              </a:buClr>
              <a:buFont typeface="Arial" panose="020B0604020202020204" pitchFamily="34" charset="0"/>
              <a:buChar char="•"/>
            </a:pPr>
            <a:r>
              <a:rPr lang="en-US" altLang="en-US" sz="2800" dirty="0"/>
              <a:t>Mechanical problems</a:t>
            </a:r>
          </a:p>
          <a:p>
            <a:pPr lvl="1" eaLnBrk="1" hangingPunct="1">
              <a:lnSpc>
                <a:spcPct val="125000"/>
              </a:lnSpc>
              <a:buClr>
                <a:schemeClr val="accent1"/>
              </a:buClr>
              <a:buFont typeface="Arial" panose="020B0604020202020204" pitchFamily="34" charset="0"/>
              <a:buChar char="•"/>
            </a:pPr>
            <a:r>
              <a:rPr lang="en-US" altLang="en-US" sz="2800" dirty="0"/>
              <a:t>Human errors</a:t>
            </a:r>
          </a:p>
          <a:p>
            <a:pPr lvl="1" eaLnBrk="1" hangingPunct="1">
              <a:lnSpc>
                <a:spcPct val="125000"/>
              </a:lnSpc>
              <a:buClr>
                <a:schemeClr val="accent1"/>
              </a:buClr>
              <a:buFont typeface="Arial" panose="020B0604020202020204" pitchFamily="34" charset="0"/>
              <a:buChar char="•"/>
            </a:pPr>
            <a:r>
              <a:rPr lang="en-US" altLang="en-US" sz="2800" dirty="0"/>
              <a:t>Management decision or indecision</a:t>
            </a:r>
          </a:p>
          <a:p>
            <a:pPr lvl="1" eaLnBrk="1" hangingPunct="1">
              <a:lnSpc>
                <a:spcPct val="125000"/>
              </a:lnSpc>
              <a:buClr>
                <a:schemeClr val="accent1"/>
              </a:buClr>
              <a:buFont typeface="Arial" panose="020B0604020202020204" pitchFamily="34" charset="0"/>
              <a:buChar char="•"/>
            </a:pPr>
            <a:r>
              <a:rPr lang="en-US" altLang="en-US" sz="2800" dirty="0"/>
              <a:t>Poor financial performance.</a:t>
            </a:r>
          </a:p>
          <a:p>
            <a:pPr lvl="1" eaLnBrk="1" hangingPunct="1">
              <a:lnSpc>
                <a:spcPct val="125000"/>
              </a:lnSpc>
              <a:buClr>
                <a:schemeClr val="accent1"/>
              </a:buClr>
              <a:buFont typeface="Arial" panose="020B0604020202020204" pitchFamily="34" charset="0"/>
              <a:buChar char="•"/>
            </a:pPr>
            <a:r>
              <a:rPr lang="en-US" altLang="en-US" sz="2800" dirty="0"/>
              <a:t>Backlash </a:t>
            </a:r>
          </a:p>
          <a:p>
            <a:pPr lvl="1" eaLnBrk="1" hangingPunct="1">
              <a:lnSpc>
                <a:spcPct val="125000"/>
              </a:lnSpc>
              <a:buClr>
                <a:schemeClr val="accent1"/>
              </a:buClr>
              <a:buFont typeface="Arial" panose="020B0604020202020204" pitchFamily="34" charset="0"/>
              <a:buChar char="•"/>
            </a:pPr>
            <a:r>
              <a:rPr lang="en-US" altLang="en-US" sz="2800" dirty="0"/>
              <a:t>Terrorism</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07205" y="4572000"/>
            <a:ext cx="2501515" cy="1841500"/>
          </a:xfrm>
          <a:prstGeom prst="rect">
            <a:avLst/>
          </a:prstGeom>
        </p:spPr>
      </p:pic>
    </p:spTree>
    <p:extLst>
      <p:ext uri="{BB962C8B-B14F-4D97-AF65-F5344CB8AC3E}">
        <p14:creationId xmlns:p14="http://schemas.microsoft.com/office/powerpoint/2010/main" val="29610195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a:xfrm>
            <a:off x="457200" y="457200"/>
            <a:ext cx="8229600" cy="495300"/>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Effective Crisis Management Plan </a:t>
            </a:r>
          </a:p>
        </p:txBody>
      </p:sp>
      <p:sp>
        <p:nvSpPr>
          <p:cNvPr id="28674" name="Content Placeholder 2"/>
          <p:cNvSpPr>
            <a:spLocks noGrp="1"/>
          </p:cNvSpPr>
          <p:nvPr>
            <p:ph type="body" sz="quarter" idx="10"/>
          </p:nvPr>
        </p:nvSpPr>
        <p:spPr bwMode="auto">
          <a:xfrm>
            <a:off x="609601" y="1371600"/>
            <a:ext cx="5181600" cy="401081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lnSpc>
                <a:spcPct val="150000"/>
              </a:lnSpc>
              <a:buNone/>
            </a:pPr>
            <a:r>
              <a:rPr lang="en-US" altLang="en-US" sz="3200" dirty="0">
                <a:latin typeface="Calibri" panose="020F0502020204030204" pitchFamily="34" charset="0"/>
                <a:ea typeface="MS PGothic" panose="020B0600070205080204" pitchFamily="34" charset="-128"/>
              </a:rPr>
              <a:t>Crisis Management Plan:</a:t>
            </a:r>
          </a:p>
          <a:p>
            <a:pPr eaLnBrk="1" hangingPunct="1">
              <a:lnSpc>
                <a:spcPct val="150000"/>
              </a:lnSpc>
              <a:buFont typeface="Arial" panose="020B0604020202020204" pitchFamily="34" charset="0"/>
              <a:buChar char="•"/>
            </a:pPr>
            <a:r>
              <a:rPr lang="en-US" altLang="en-US" sz="2800" i="1" dirty="0">
                <a:latin typeface="Calibri" panose="020F0502020204030204" pitchFamily="34" charset="0"/>
                <a:ea typeface="MS PGothic" panose="020B0600070205080204" pitchFamily="34" charset="-128"/>
              </a:rPr>
              <a:t>Get ready before the crisis </a:t>
            </a:r>
          </a:p>
          <a:p>
            <a:pPr eaLnBrk="1" hangingPunct="1">
              <a:lnSpc>
                <a:spcPct val="150000"/>
              </a:lnSpc>
              <a:buFont typeface="Arial" panose="020B0604020202020204" pitchFamily="34" charset="0"/>
              <a:buChar char="•"/>
            </a:pPr>
            <a:r>
              <a:rPr lang="en-US" altLang="en-US" sz="2800" i="1" dirty="0">
                <a:latin typeface="Calibri" panose="020F0502020204030204" pitchFamily="34" charset="0"/>
                <a:ea typeface="MS PGothic" panose="020B0600070205080204" pitchFamily="34" charset="-128"/>
              </a:rPr>
              <a:t>Communicate </a:t>
            </a:r>
          </a:p>
          <a:p>
            <a:pPr eaLnBrk="1" hangingPunct="1">
              <a:lnSpc>
                <a:spcPct val="150000"/>
              </a:lnSpc>
              <a:buFont typeface="Arial" panose="020B0604020202020204" pitchFamily="34" charset="0"/>
              <a:buChar char="•"/>
            </a:pPr>
            <a:r>
              <a:rPr lang="en-US" altLang="en-US" sz="2800" dirty="0">
                <a:latin typeface="Calibri" panose="020F0502020204030204" pitchFamily="34" charset="0"/>
                <a:ea typeface="MS PGothic" panose="020B0600070205080204" pitchFamily="34" charset="-128"/>
              </a:rPr>
              <a:t>Convey the message </a:t>
            </a:r>
          </a:p>
          <a:p>
            <a:pPr eaLnBrk="1" hangingPunct="1">
              <a:lnSpc>
                <a:spcPct val="150000"/>
              </a:lnSpc>
              <a:buFont typeface="Arial" panose="020B0604020202020204" pitchFamily="34" charset="0"/>
              <a:buChar char="•"/>
            </a:pPr>
            <a:r>
              <a:rPr lang="en-US" altLang="en-US" sz="2800" i="1" dirty="0">
                <a:latin typeface="Calibri" panose="020F0502020204030204" pitchFamily="34" charset="0"/>
                <a:ea typeface="MS PGothic" panose="020B0600070205080204" pitchFamily="34" charset="-128"/>
              </a:rPr>
              <a:t>Do the right thing.</a:t>
            </a:r>
          </a:p>
          <a:p>
            <a:pPr eaLnBrk="1" hangingPunct="1">
              <a:lnSpc>
                <a:spcPct val="150000"/>
              </a:lnSpc>
              <a:buFont typeface="Arial" panose="020B0604020202020204" pitchFamily="34" charset="0"/>
              <a:buChar char="•"/>
            </a:pPr>
            <a:r>
              <a:rPr lang="en-US" altLang="en-US" sz="2800" i="1" dirty="0">
                <a:latin typeface="Calibri" panose="020F0502020204030204" pitchFamily="34" charset="0"/>
                <a:ea typeface="MS PGothic" panose="020B0600070205080204" pitchFamily="34" charset="-128"/>
              </a:rPr>
              <a:t>Follow up</a:t>
            </a:r>
            <a:r>
              <a:rPr lang="en-US" altLang="en-US" sz="2800" dirty="0">
                <a:latin typeface="Calibri" panose="020F0502020204030204" pitchFamily="34" charset="0"/>
                <a:ea typeface="MS PGothic" panose="020B0600070205080204" pitchFamily="34" charset="-128"/>
              </a:rPr>
              <a:t> </a:t>
            </a:r>
          </a:p>
          <a:p>
            <a:pPr eaLnBrk="1" hangingPunct="1">
              <a:buFont typeface="Arial" panose="020B0604020202020204" pitchFamily="34" charset="0"/>
              <a:buChar char="•"/>
            </a:pPr>
            <a:endParaRPr lang="en-US" altLang="en-US" sz="2000" dirty="0">
              <a:latin typeface="Calibri" panose="020F0502020204030204" pitchFamily="34" charset="0"/>
              <a:ea typeface="MS PGothic" panose="020B0600070205080204" pitchFamily="34" charset="-128"/>
            </a:endParaRPr>
          </a:p>
        </p:txBody>
      </p:sp>
      <p:pic>
        <p:nvPicPr>
          <p:cNvPr id="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60894" y="3657600"/>
            <a:ext cx="3325906" cy="2277022"/>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19240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76200"/>
            <a:ext cx="8229600" cy="928914"/>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Declining Percentage of People Trusting the Media, 2017-2018</a:t>
            </a:r>
          </a:p>
        </p:txBody>
      </p:sp>
      <p:sp>
        <p:nvSpPr>
          <p:cNvPr id="3" name="Content Placeholder 2"/>
          <p:cNvSpPr>
            <a:spLocks noGrp="1"/>
          </p:cNvSpPr>
          <p:nvPr>
            <p:ph sz="quarter" idx="12"/>
          </p:nvPr>
        </p:nvSpPr>
        <p:spPr>
          <a:xfrm>
            <a:off x="6553200" y="1119414"/>
            <a:ext cx="1981200" cy="317679"/>
          </a:xfrm>
        </p:spPr>
        <p:txBody>
          <a:bodyPr/>
          <a:lstStyle/>
          <a:p>
            <a:pPr algn="r"/>
            <a:r>
              <a:rPr lang="en-US" altLang="en-US" dirty="0">
                <a:latin typeface="Tahoma" panose="020B0604030504040204" pitchFamily="34" charset="0"/>
                <a:ea typeface="Tahoma" panose="020B0604030504040204" pitchFamily="34" charset="0"/>
                <a:cs typeface="Tahoma" panose="020B0604030504040204" pitchFamily="34" charset="0"/>
              </a:rPr>
              <a:t>Figure 19.3</a:t>
            </a:r>
          </a:p>
        </p:txBody>
      </p:sp>
      <p:sp>
        <p:nvSpPr>
          <p:cNvPr id="4" name="Content Placeholder 3"/>
          <p:cNvSpPr>
            <a:spLocks noGrp="1"/>
          </p:cNvSpPr>
          <p:nvPr>
            <p:ph sz="quarter" idx="13"/>
          </p:nvPr>
        </p:nvSpPr>
        <p:spPr>
          <a:xfrm>
            <a:off x="1943100" y="1231900"/>
            <a:ext cx="4648200" cy="215900"/>
          </a:xfrm>
        </p:spPr>
        <p:txBody>
          <a:bodyPr/>
          <a:lstStyle/>
          <a:p>
            <a:r>
              <a:rPr lang="en-GB" dirty="0"/>
              <a:t>Copyright © McGraw-Hill Education. Permission required for reproduction or display. </a:t>
            </a:r>
          </a:p>
        </p:txBody>
      </p:sp>
      <p:pic>
        <p:nvPicPr>
          <p:cNvPr id="5" name="Picture 4" descr="This bar graph shows a net decline in the level of trust of the media across various countries between 2017 and 2018.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1676400"/>
            <a:ext cx="8458200" cy="4419600"/>
          </a:xfrm>
          <a:prstGeom prst="rect">
            <a:avLst/>
          </a:prstGeom>
        </p:spPr>
      </p:pic>
      <p:sp>
        <p:nvSpPr>
          <p:cNvPr id="7" name="TextBox 6">
            <a:hlinkClick r:id="rId4" action="ppaction://hlinksldjump"/>
          </p:cNvPr>
          <p:cNvSpPr txBox="1"/>
          <p:nvPr/>
        </p:nvSpPr>
        <p:spPr>
          <a:xfrm>
            <a:off x="6705600" y="6248400"/>
            <a:ext cx="2286000" cy="215444"/>
          </a:xfrm>
          <a:prstGeom prst="rect">
            <a:avLst/>
          </a:prstGeom>
          <a:noFill/>
        </p:spPr>
        <p:txBody>
          <a:bodyPr wrap="square" rtlCol="0">
            <a:spAutoFit/>
          </a:bodyPr>
          <a:lstStyle/>
          <a:p>
            <a:r>
              <a:rPr lang="en-US" sz="800" dirty="0">
                <a:hlinkClick r:id="rId5" action="ppaction://hlinksldjump"/>
              </a:rPr>
              <a:t>Access the text alternative for these images.</a:t>
            </a:r>
            <a:endParaRPr lang="en-US" sz="800" dirty="0"/>
          </a:p>
        </p:txBody>
      </p:sp>
    </p:spTree>
    <p:extLst>
      <p:ext uri="{BB962C8B-B14F-4D97-AF65-F5344CB8AC3E}">
        <p14:creationId xmlns:p14="http://schemas.microsoft.com/office/powerpoint/2010/main" val="18946076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981075" y="0"/>
            <a:ext cx="7239000" cy="971550"/>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Engaging Key Stakeholders with Specific Tactics: Executive Visibility</a:t>
            </a:r>
            <a:r>
              <a:rPr lang="en-US" altLang="en-US" sz="800" dirty="0">
                <a:ea typeface="MS PGothic" charset="-128"/>
              </a:rPr>
              <a:t>1</a:t>
            </a:r>
            <a:endParaRPr lang="en-US" altLang="en-US" dirty="0">
              <a:ea typeface="MS PGothic" charset="-128"/>
            </a:endParaRPr>
          </a:p>
        </p:txBody>
      </p:sp>
      <p:sp>
        <p:nvSpPr>
          <p:cNvPr id="30722" name="Content Placeholder 2"/>
          <p:cNvSpPr>
            <a:spLocks noGrp="1"/>
          </p:cNvSpPr>
          <p:nvPr>
            <p:ph type="body" sz="quarter" idx="10"/>
          </p:nvPr>
        </p:nvSpPr>
        <p:spPr bwMode="auto">
          <a:xfrm>
            <a:off x="457200" y="1295400"/>
            <a:ext cx="5867400" cy="4572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61912" indent="0" eaLnBrk="1" hangingPunct="1">
              <a:buNone/>
            </a:pPr>
            <a:r>
              <a:rPr lang="en-US" altLang="en-US" sz="3200" dirty="0">
                <a:latin typeface="Calibri" panose="020F0502020204030204" pitchFamily="34" charset="0"/>
                <a:ea typeface="MS PGothic" panose="020B0600070205080204" pitchFamily="34" charset="-128"/>
              </a:rPr>
              <a:t>The firm’s overall reputation is clearly on the agenda for the board of directors</a:t>
            </a:r>
          </a:p>
          <a:p>
            <a:pPr marL="61912" indent="0" eaLnBrk="1" hangingPunct="1">
              <a:buNone/>
            </a:pPr>
            <a:endParaRPr lang="en-US" altLang="en-US" sz="3200" dirty="0">
              <a:latin typeface="Calibri" panose="020F0502020204030204" pitchFamily="34" charset="0"/>
              <a:ea typeface="MS PGothic" panose="020B0600070205080204" pitchFamily="34" charset="-128"/>
            </a:endParaRPr>
          </a:p>
          <a:p>
            <a:pPr marL="61912" indent="0" eaLnBrk="1" hangingPunct="1">
              <a:buNone/>
            </a:pPr>
            <a:r>
              <a:rPr lang="en-US" altLang="en-US" sz="3200" dirty="0">
                <a:latin typeface="Calibri" panose="020F0502020204030204" pitchFamily="34" charset="0"/>
                <a:ea typeface="MS PGothic" panose="020B0600070205080204" pitchFamily="34" charset="-128"/>
              </a:rPr>
              <a:t>Best techniques to assist a spokesperson to stay on point:</a:t>
            </a:r>
          </a:p>
          <a:p>
            <a:pPr marL="457200" lvl="2" indent="-182880" eaLnBrk="1" hangingPunct="1">
              <a:buClr>
                <a:schemeClr val="accent1"/>
              </a:buClr>
              <a:buFont typeface="Arial" panose="020B0604020202020204" pitchFamily="34" charset="0"/>
              <a:buChar char="•"/>
            </a:pPr>
            <a:r>
              <a:rPr lang="en-US" altLang="en-US" sz="3200" dirty="0"/>
              <a:t>Hooking</a:t>
            </a:r>
          </a:p>
          <a:p>
            <a:pPr marL="457200" lvl="2" indent="-182880" eaLnBrk="1" hangingPunct="1">
              <a:buClr>
                <a:schemeClr val="accent1"/>
              </a:buClr>
              <a:buFont typeface="Arial" panose="020B0604020202020204" pitchFamily="34" charset="0"/>
              <a:buChar char="•"/>
            </a:pPr>
            <a:r>
              <a:rPr lang="en-US" altLang="en-US" sz="3200" dirty="0"/>
              <a:t>Bridging</a:t>
            </a:r>
          </a:p>
          <a:p>
            <a:pPr marL="457200" lvl="2" indent="-182880" eaLnBrk="1" hangingPunct="1">
              <a:buClr>
                <a:schemeClr val="accent1"/>
              </a:buClr>
              <a:buFont typeface="Arial" panose="020B0604020202020204" pitchFamily="34" charset="0"/>
              <a:buChar char="•"/>
            </a:pPr>
            <a:r>
              <a:rPr lang="en-US" altLang="en-US" sz="3200" dirty="0"/>
              <a:t>Flagging</a:t>
            </a:r>
          </a:p>
          <a:p>
            <a:pPr marL="61912" indent="0" eaLnBrk="1" hangingPunct="1">
              <a:buNone/>
            </a:pPr>
            <a:endParaRPr lang="en-US" altLang="en-US" sz="2000" dirty="0"/>
          </a:p>
        </p:txBody>
      </p:sp>
      <p:pic>
        <p:nvPicPr>
          <p:cNvPr id="3072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70575" y="4267200"/>
            <a:ext cx="3197225" cy="2133600"/>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CF39AA97-1266-4153-933A-F4FAF30D3B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00800" y="1587598"/>
            <a:ext cx="2667000" cy="1963322"/>
          </a:xfrm>
          <a:prstGeom prst="rect">
            <a:avLst/>
          </a:prstGeom>
        </p:spPr>
      </p:pic>
    </p:spTree>
    <p:extLst>
      <p:ext uri="{BB962C8B-B14F-4D97-AF65-F5344CB8AC3E}">
        <p14:creationId xmlns:p14="http://schemas.microsoft.com/office/powerpoint/2010/main" val="23679020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a:spLocks noGrp="1"/>
          </p:cNvSpPr>
          <p:nvPr>
            <p:ph type="title"/>
          </p:nvPr>
        </p:nvSpPr>
        <p:spPr>
          <a:xfrm>
            <a:off x="704850" y="1814"/>
            <a:ext cx="7772400" cy="1064986"/>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Engaging Key Stakeholders with</a:t>
            </a:r>
            <a:br>
              <a:rPr lang="en-US" altLang="en-US" dirty="0">
                <a:ea typeface="MS PGothic" charset="-128"/>
              </a:rPr>
            </a:br>
            <a:r>
              <a:rPr lang="en-US" altLang="en-US" dirty="0">
                <a:ea typeface="MS PGothic" charset="-128"/>
              </a:rPr>
              <a:t>Specific Tactics:</a:t>
            </a:r>
          </a:p>
        </p:txBody>
      </p:sp>
      <p:sp>
        <p:nvSpPr>
          <p:cNvPr id="32770" name="Content Placeholder 2"/>
          <p:cNvSpPr>
            <a:spLocks noGrp="1"/>
          </p:cNvSpPr>
          <p:nvPr>
            <p:ph type="body" sz="quarter" idx="10"/>
          </p:nvPr>
        </p:nvSpPr>
        <p:spPr bwMode="auto">
          <a:xfrm>
            <a:off x="628650" y="1118696"/>
            <a:ext cx="7848600" cy="37442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lnSpc>
                <a:spcPct val="150000"/>
              </a:lnSpc>
              <a:buNone/>
            </a:pPr>
            <a:r>
              <a:rPr lang="en-US" altLang="en-US" sz="3200" dirty="0">
                <a:ea typeface="MS PGothic" charset="-128"/>
              </a:rPr>
              <a:t>User-Generated Content</a:t>
            </a:r>
          </a:p>
          <a:p>
            <a:pPr marL="0" indent="0" eaLnBrk="1" hangingPunct="1">
              <a:lnSpc>
                <a:spcPct val="150000"/>
              </a:lnSpc>
              <a:buNone/>
            </a:pPr>
            <a:r>
              <a:rPr lang="en-US" altLang="en-US" sz="3200" dirty="0">
                <a:ea typeface="MS PGothic" charset="-128"/>
              </a:rPr>
              <a:t>Paid Content</a:t>
            </a:r>
          </a:p>
          <a:p>
            <a:pPr marL="0" indent="0" eaLnBrk="1" hangingPunct="1">
              <a:lnSpc>
                <a:spcPct val="150000"/>
              </a:lnSpc>
              <a:buNone/>
            </a:pPr>
            <a:r>
              <a:rPr lang="en-US" altLang="en-US" sz="3200" dirty="0">
                <a:ea typeface="MS PGothic" charset="-128"/>
              </a:rPr>
              <a:t>Event Sponsorship</a:t>
            </a:r>
          </a:p>
          <a:p>
            <a:pPr marL="0" indent="0" eaLnBrk="1" hangingPunct="1">
              <a:lnSpc>
                <a:spcPct val="150000"/>
              </a:lnSpc>
              <a:buNone/>
            </a:pPr>
            <a:r>
              <a:rPr lang="en-US" altLang="en-US" sz="3200" dirty="0"/>
              <a:t>Public Service Announcements</a:t>
            </a:r>
          </a:p>
          <a:p>
            <a:pPr marL="0" indent="0" eaLnBrk="1" hangingPunct="1">
              <a:lnSpc>
                <a:spcPct val="150000"/>
              </a:lnSpc>
              <a:buNone/>
            </a:pPr>
            <a:r>
              <a:rPr lang="en-US" altLang="en-US" sz="3200" dirty="0">
                <a:latin typeface="Calibri" panose="020F0502020204030204" pitchFamily="34" charset="0"/>
              </a:rPr>
              <a:t>Image Advertisements</a:t>
            </a:r>
          </a:p>
          <a:p>
            <a:pPr marL="0" indent="0" eaLnBrk="1" hangingPunct="1">
              <a:lnSpc>
                <a:spcPct val="150000"/>
              </a:lnSpc>
              <a:buNone/>
            </a:pPr>
            <a:endParaRPr lang="en-US" altLang="en-US" sz="3200" b="1" dirty="0"/>
          </a:p>
          <a:p>
            <a:pPr marL="0" indent="0" eaLnBrk="1" hangingPunct="1">
              <a:lnSpc>
                <a:spcPct val="150000"/>
              </a:lnSpc>
              <a:buNone/>
            </a:pPr>
            <a:endParaRPr lang="en-US" altLang="en-US" sz="3200" dirty="0">
              <a:ea typeface="MS PGothic" charset="-128"/>
            </a:endParaRPr>
          </a:p>
          <a:p>
            <a:pPr marL="0" indent="0" eaLnBrk="1" hangingPunct="1">
              <a:buNone/>
            </a:pPr>
            <a:endParaRPr lang="en-US" altLang="en-US" sz="2000" dirty="0">
              <a:latin typeface="Calibri" panose="020F0502020204030204" pitchFamily="34" charset="0"/>
              <a:ea typeface="MS PGothic" panose="020B0600070205080204" pitchFamily="34" charset="-128"/>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91250" y="4757220"/>
            <a:ext cx="2286000" cy="1246909"/>
          </a:xfrm>
          <a:prstGeom prst="rect">
            <a:avLst/>
          </a:prstGeom>
        </p:spPr>
      </p:pic>
      <p:pic>
        <p:nvPicPr>
          <p:cNvPr id="6" name="Picture 5">
            <a:extLst>
              <a:ext uri="{FF2B5EF4-FFF2-40B4-BE49-F238E27FC236}">
                <a16:creationId xmlns:a16="http://schemas.microsoft.com/office/drawing/2014/main" id="{461DFDA9-3BB1-4F73-A739-36B7A1835E2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32425" y="2075064"/>
            <a:ext cx="2744825" cy="1831511"/>
          </a:xfrm>
          <a:prstGeom prst="rect">
            <a:avLst/>
          </a:prstGeom>
        </p:spPr>
      </p:pic>
    </p:spTree>
    <p:extLst>
      <p:ext uri="{BB962C8B-B14F-4D97-AF65-F5344CB8AC3E}">
        <p14:creationId xmlns:p14="http://schemas.microsoft.com/office/powerpoint/2010/main" val="16378036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304800"/>
            <a:ext cx="8229600" cy="547914"/>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Global Sponsorship Spending, 2007-2018</a:t>
            </a:r>
          </a:p>
        </p:txBody>
      </p:sp>
      <p:sp>
        <p:nvSpPr>
          <p:cNvPr id="3" name="Content Placeholder 2"/>
          <p:cNvSpPr>
            <a:spLocks noGrp="1"/>
          </p:cNvSpPr>
          <p:nvPr>
            <p:ph sz="quarter" idx="12"/>
          </p:nvPr>
        </p:nvSpPr>
        <p:spPr>
          <a:xfrm>
            <a:off x="6553200" y="1119414"/>
            <a:ext cx="1981200" cy="317679"/>
          </a:xfrm>
        </p:spPr>
        <p:txBody>
          <a:bodyPr/>
          <a:lstStyle/>
          <a:p>
            <a:pPr algn="r"/>
            <a:r>
              <a:rPr lang="en-US" altLang="en-US" dirty="0">
                <a:latin typeface="Tahoma" panose="020B0604030504040204" pitchFamily="34" charset="0"/>
                <a:ea typeface="Tahoma" panose="020B0604030504040204" pitchFamily="34" charset="0"/>
                <a:cs typeface="Tahoma" panose="020B0604030504040204" pitchFamily="34" charset="0"/>
              </a:rPr>
              <a:t>Figure 19.4</a:t>
            </a:r>
          </a:p>
        </p:txBody>
      </p:sp>
      <p:sp>
        <p:nvSpPr>
          <p:cNvPr id="4" name="Content Placeholder 3"/>
          <p:cNvSpPr>
            <a:spLocks noGrp="1"/>
          </p:cNvSpPr>
          <p:nvPr>
            <p:ph sz="quarter" idx="13"/>
          </p:nvPr>
        </p:nvSpPr>
        <p:spPr>
          <a:xfrm>
            <a:off x="1943100" y="1231900"/>
            <a:ext cx="4648200" cy="215900"/>
          </a:xfrm>
        </p:spPr>
        <p:txBody>
          <a:bodyPr/>
          <a:lstStyle/>
          <a:p>
            <a:r>
              <a:rPr lang="en-GB" dirty="0"/>
              <a:t>Copyright © McGraw-Hill Education. Permission required for reproduction or display. </a:t>
            </a:r>
          </a:p>
        </p:txBody>
      </p:sp>
      <p:pic>
        <p:nvPicPr>
          <p:cNvPr id="5" name="Picture 4" descr="This line graph illustrates the continual rise in the percentage of global sponsorship spending by companies or individuals from 2007 to 20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0898" y="1828800"/>
            <a:ext cx="7368702" cy="4275667"/>
          </a:xfrm>
          <a:prstGeom prst="rect">
            <a:avLst/>
          </a:prstGeom>
        </p:spPr>
      </p:pic>
      <p:sp>
        <p:nvSpPr>
          <p:cNvPr id="7" name="TextBox 6">
            <a:hlinkClick r:id="rId4" action="ppaction://hlinksldjump"/>
          </p:cNvPr>
          <p:cNvSpPr txBox="1"/>
          <p:nvPr/>
        </p:nvSpPr>
        <p:spPr>
          <a:xfrm>
            <a:off x="6705600" y="6248400"/>
            <a:ext cx="2286000" cy="215444"/>
          </a:xfrm>
          <a:prstGeom prst="rect">
            <a:avLst/>
          </a:prstGeom>
          <a:noFill/>
        </p:spPr>
        <p:txBody>
          <a:bodyPr wrap="square" rtlCol="0">
            <a:spAutoFit/>
          </a:bodyPr>
          <a:lstStyle/>
          <a:p>
            <a:r>
              <a:rPr lang="en-US" sz="800" dirty="0">
                <a:hlinkClick r:id="rId5" action="ppaction://hlinksldjump"/>
              </a:rPr>
              <a:t>Access the text alternative for these images.</a:t>
            </a:r>
            <a:endParaRPr lang="en-US" sz="800" dirty="0"/>
          </a:p>
        </p:txBody>
      </p:sp>
    </p:spTree>
    <p:extLst>
      <p:ext uri="{BB962C8B-B14F-4D97-AF65-F5344CB8AC3E}">
        <p14:creationId xmlns:p14="http://schemas.microsoft.com/office/powerpoint/2010/main" val="17956705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a:spLocks noGrp="1"/>
          </p:cNvSpPr>
          <p:nvPr>
            <p:ph type="title"/>
          </p:nvPr>
        </p:nvSpPr>
        <p:spPr>
          <a:xfrm>
            <a:off x="0" y="459014"/>
            <a:ext cx="9144000" cy="469900"/>
          </a:xfrm>
          <a:prstGeom prst="rect">
            <a:avLst/>
          </a:prstGeom>
        </p:spPr>
        <p:txBody>
          <a:bodyPr/>
          <a:lstStyle>
            <a:lvl1pPr>
              <a:defRPr/>
            </a:lvl1pPr>
          </a:lstStyle>
          <a:p>
            <a:pPr algn="ctr" eaLnBrk="1" hangingPunct="1"/>
            <a:r>
              <a:rPr lang="en-US" altLang="en-US" dirty="0"/>
              <a:t>A Poster from Brazil’</a:t>
            </a:r>
            <a:r>
              <a:rPr lang="en-US" altLang="ja-JP" dirty="0"/>
              <a:t>s Say No-Anorexia Campaign</a:t>
            </a:r>
            <a:endParaRPr lang="en-US" altLang="en-US" dirty="0"/>
          </a:p>
        </p:txBody>
      </p:sp>
      <p:sp>
        <p:nvSpPr>
          <p:cNvPr id="3" name="Content Placeholder 2"/>
          <p:cNvSpPr>
            <a:spLocks noGrp="1"/>
          </p:cNvSpPr>
          <p:nvPr>
            <p:ph sz="quarter" idx="12"/>
          </p:nvPr>
        </p:nvSpPr>
        <p:spPr>
          <a:xfrm>
            <a:off x="6848474" y="1124402"/>
            <a:ext cx="1690688" cy="336460"/>
          </a:xfrm>
        </p:spPr>
        <p:txBody>
          <a:bodyPr/>
          <a:lstStyle/>
          <a:p>
            <a:pPr algn="r"/>
            <a:r>
              <a:rPr lang="en-US" altLang="en-US" dirty="0">
                <a:latin typeface="Tahoma" panose="020B0604030504040204" pitchFamily="34" charset="0"/>
                <a:ea typeface="Tahoma" panose="020B0604030504040204" pitchFamily="34" charset="0"/>
                <a:cs typeface="Tahoma" panose="020B0604030504040204" pitchFamily="34" charset="0"/>
              </a:rPr>
              <a:t>Figure 19.5</a:t>
            </a:r>
          </a:p>
        </p:txBody>
      </p:sp>
      <p:sp>
        <p:nvSpPr>
          <p:cNvPr id="4" name="Content Placeholder 3"/>
          <p:cNvSpPr>
            <a:spLocks noGrp="1"/>
          </p:cNvSpPr>
          <p:nvPr>
            <p:ph sz="quarter" idx="13"/>
          </p:nvPr>
        </p:nvSpPr>
        <p:spPr>
          <a:xfrm>
            <a:off x="1690914" y="1449388"/>
            <a:ext cx="5334000" cy="207962"/>
          </a:xfrm>
        </p:spPr>
        <p:txBody>
          <a:bodyPr/>
          <a:lstStyle/>
          <a:p>
            <a:r>
              <a:rPr lang="en-GB" dirty="0"/>
              <a:t>Copyright © McGraw-Hill Education. Permission required for reproduction or display.</a:t>
            </a:r>
          </a:p>
        </p:txBody>
      </p:sp>
      <p:pic>
        <p:nvPicPr>
          <p:cNvPr id="6" name="Picture 5" descr="This is a poster from Brazil’s say no to anorexia campaig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1757361"/>
            <a:ext cx="6324600" cy="4404041"/>
          </a:xfrm>
          <a:prstGeom prst="rect">
            <a:avLst/>
          </a:prstGeom>
        </p:spPr>
      </p:pic>
      <p:sp>
        <p:nvSpPr>
          <p:cNvPr id="7" name="TextBox 6">
            <a:hlinkClick r:id="rId4" action="ppaction://hlinksldjump"/>
          </p:cNvPr>
          <p:cNvSpPr txBox="1"/>
          <p:nvPr/>
        </p:nvSpPr>
        <p:spPr>
          <a:xfrm>
            <a:off x="6705600" y="6248400"/>
            <a:ext cx="2286000" cy="215444"/>
          </a:xfrm>
          <a:prstGeom prst="rect">
            <a:avLst/>
          </a:prstGeom>
          <a:noFill/>
        </p:spPr>
        <p:txBody>
          <a:bodyPr wrap="square" rtlCol="0">
            <a:spAutoFit/>
          </a:bodyPr>
          <a:lstStyle/>
          <a:p>
            <a:r>
              <a:rPr lang="en-US" sz="800" dirty="0">
                <a:hlinkClick r:id="rId5" action="ppaction://hlinksldjump"/>
              </a:rPr>
              <a:t>Access the text alternative for these images.</a:t>
            </a:r>
            <a:endParaRPr lang="en-US" sz="800" dirty="0"/>
          </a:p>
        </p:txBody>
      </p:sp>
    </p:spTree>
    <p:extLst>
      <p:ext uri="{BB962C8B-B14F-4D97-AF65-F5344CB8AC3E}">
        <p14:creationId xmlns:p14="http://schemas.microsoft.com/office/powerpoint/2010/main" val="39920000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F92C4D4-C867-4E2F-BF62-33A518B42728}"/>
              </a:ext>
            </a:extLst>
          </p:cNvPr>
          <p:cNvSpPr>
            <a:spLocks noGrp="1"/>
          </p:cNvSpPr>
          <p:nvPr>
            <p:ph type="title"/>
          </p:nvPr>
        </p:nvSpPr>
        <p:spPr/>
        <p:txBody>
          <a:bodyPr/>
          <a:lstStyle/>
          <a:p>
            <a:r>
              <a:rPr lang="en-US"/>
              <a:t>End of Main Content</a:t>
            </a:r>
            <a:endParaRPr lang="en-US" dirty="0"/>
          </a:p>
        </p:txBody>
      </p:sp>
    </p:spTree>
    <p:extLst>
      <p:ext uri="{BB962C8B-B14F-4D97-AF65-F5344CB8AC3E}">
        <p14:creationId xmlns:p14="http://schemas.microsoft.com/office/powerpoint/2010/main" val="3725400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513691"/>
            <a:ext cx="8229600" cy="742950"/>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The General Public</a:t>
            </a:r>
            <a:r>
              <a:rPr lang="en-US" altLang="en-US" sz="800" dirty="0">
                <a:ea typeface="MS PGothic" charset="-128"/>
              </a:rPr>
              <a:t>1</a:t>
            </a:r>
            <a:endParaRPr lang="en-US" altLang="en-US" dirty="0">
              <a:ea typeface="MS PGothic" charset="-128"/>
            </a:endParaRPr>
          </a:p>
        </p:txBody>
      </p:sp>
      <p:sp>
        <p:nvSpPr>
          <p:cNvPr id="14338" name="Content Placeholder 2"/>
          <p:cNvSpPr>
            <a:spLocks noGrp="1"/>
          </p:cNvSpPr>
          <p:nvPr>
            <p:ph type="body" sz="quarter" idx="10"/>
          </p:nvPr>
        </p:nvSpPr>
        <p:spPr bwMode="auto">
          <a:xfrm>
            <a:off x="457200" y="1143000"/>
            <a:ext cx="6248400" cy="4648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r>
              <a:rPr lang="en-US" altLang="en-US" sz="3200" dirty="0">
                <a:latin typeface="Calibri" panose="020F0502020204030204" pitchFamily="34" charset="0"/>
                <a:ea typeface="MS PGothic" panose="020B0600070205080204" pitchFamily="34" charset="-128"/>
              </a:rPr>
              <a:t>An organizational stakeholder composed of individuals and groups found in society.</a:t>
            </a:r>
          </a:p>
          <a:p>
            <a:pPr marL="0" indent="0" eaLnBrk="1" hangingPunct="1">
              <a:buNone/>
            </a:pPr>
            <a:endParaRPr lang="en-US" altLang="en-US" sz="3200" dirty="0">
              <a:latin typeface="Calibri" panose="020F0502020204030204" pitchFamily="34" charset="0"/>
              <a:ea typeface="MS PGothic" panose="020B0600070205080204" pitchFamily="34" charset="-128"/>
            </a:endParaRPr>
          </a:p>
          <a:p>
            <a:pPr marL="0" indent="0" eaLnBrk="1" hangingPunct="1">
              <a:buNone/>
            </a:pPr>
            <a:r>
              <a:rPr lang="en-US" altLang="en-US" sz="3200" dirty="0">
                <a:latin typeface="Calibri" panose="020F0502020204030204" pitchFamily="34" charset="0"/>
                <a:ea typeface="MS PGothic" panose="020B0600070205080204" pitchFamily="34" charset="-128"/>
              </a:rPr>
              <a:t>The public may …</a:t>
            </a:r>
          </a:p>
          <a:p>
            <a:pPr marL="0" indent="0" eaLnBrk="1" hangingPunct="1">
              <a:buNone/>
            </a:pPr>
            <a:endParaRPr lang="en-US" altLang="en-US" sz="3200" dirty="0">
              <a:latin typeface="Calibri" panose="020F0502020204030204" pitchFamily="34" charset="0"/>
              <a:ea typeface="MS PGothic" panose="020B0600070205080204" pitchFamily="34" charset="-128"/>
            </a:endParaRPr>
          </a:p>
          <a:p>
            <a:pPr marL="0" indent="0" eaLnBrk="1" hangingPunct="1">
              <a:buNone/>
            </a:pPr>
            <a:r>
              <a:rPr lang="en-US" altLang="en-US" sz="3200" dirty="0">
                <a:latin typeface="Calibri" panose="020F0502020204030204" pitchFamily="34" charset="0"/>
                <a:ea typeface="MS PGothic" panose="020B0600070205080204" pitchFamily="34" charset="-128"/>
              </a:rPr>
              <a:t>Companies should be aware of how their actions may be portrayed in the media.</a:t>
            </a:r>
            <a:endParaRPr lang="en-US" altLang="en-US" sz="3200" dirty="0"/>
          </a:p>
        </p:txBody>
      </p:sp>
      <p:pic>
        <p:nvPicPr>
          <p:cNvPr id="1434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86703" y="2286000"/>
            <a:ext cx="2669617" cy="1752600"/>
          </a:xfrm>
          <a:prstGeom prst="rect">
            <a:avLst/>
          </a:prstGeom>
          <a:noFill/>
          <a:ln w="28575">
            <a:solidFill>
              <a:srgbClr val="40B4E5"/>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08858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B6140-A63B-4D20-A758-54BAF6E00ACE}"/>
              </a:ext>
            </a:extLst>
          </p:cNvPr>
          <p:cNvSpPr>
            <a:spLocks noGrp="1"/>
          </p:cNvSpPr>
          <p:nvPr>
            <p:ph type="title"/>
          </p:nvPr>
        </p:nvSpPr>
        <p:spPr>
          <a:xfrm>
            <a:off x="608881" y="1905000"/>
            <a:ext cx="7696919" cy="988245"/>
          </a:xfrm>
        </p:spPr>
        <p:txBody>
          <a:bodyPr/>
          <a:lstStyle/>
          <a:p>
            <a:pPr algn="ctr"/>
            <a:r>
              <a:rPr lang="en-US" b="1" dirty="0"/>
              <a:t>Accessibility Content: </a:t>
            </a:r>
            <a:br>
              <a:rPr lang="en-US" dirty="0"/>
            </a:br>
            <a:r>
              <a:rPr lang="en-US" dirty="0"/>
              <a:t>Text Alternatives for Images</a:t>
            </a:r>
          </a:p>
        </p:txBody>
      </p:sp>
    </p:spTree>
    <p:extLst>
      <p:ext uri="{BB962C8B-B14F-4D97-AF65-F5344CB8AC3E}">
        <p14:creationId xmlns:p14="http://schemas.microsoft.com/office/powerpoint/2010/main" val="940823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381000"/>
            <a:ext cx="8229600" cy="647236"/>
          </a:xfrm>
        </p:spPr>
        <p:txBody>
          <a:bodyPr/>
          <a:lstStyle/>
          <a:p>
            <a:pPr algn="ctr" eaLnBrk="1" fontAlgn="auto" hangingPunct="1">
              <a:spcAft>
                <a:spcPts val="0"/>
              </a:spcAft>
              <a:buFont typeface="Arial"/>
              <a:buNone/>
              <a:defRPr/>
            </a:pPr>
            <a:r>
              <a:rPr lang="en-US" altLang="en-US" sz="2400" dirty="0"/>
              <a:t>Select Companies from the 2018 Harris Poll Reputation Quotient Rankings </a:t>
            </a:r>
            <a:r>
              <a:rPr lang="en-US" altLang="en-US" sz="2400" b="1" dirty="0">
                <a:solidFill>
                  <a:srgbClr val="125F9A"/>
                </a:solidFill>
                <a:ea typeface="MS PGothic" charset="0"/>
              </a:rPr>
              <a:t>Text Alternative</a:t>
            </a:r>
            <a:endParaRPr lang="en-US" sz="2400" b="1" dirty="0">
              <a:solidFill>
                <a:srgbClr val="125F9A"/>
              </a:solidFill>
              <a:latin typeface="+mn-lt"/>
              <a:ea typeface="MS PGothic" charset="0"/>
            </a:endParaRPr>
          </a:p>
        </p:txBody>
      </p:sp>
      <p:sp>
        <p:nvSpPr>
          <p:cNvPr id="34818" name="Rectangle 3"/>
          <p:cNvSpPr>
            <a:spLocks noGrp="1" noChangeArrowheads="1"/>
          </p:cNvSpPr>
          <p:nvPr>
            <p:ph type="body" sz="quarter" idx="10"/>
          </p:nvPr>
        </p:nvSpPr>
        <p:spPr bwMode="auto">
          <a:xfrm>
            <a:off x="762000" y="1219200"/>
            <a:ext cx="81534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None/>
            </a:pPr>
            <a:r>
              <a:rPr lang="en-US" sz="1200" dirty="0"/>
              <a:t>The x-axis contains ten markers with numeric labels from left to right as follows: 0, 10, 20, 30, 40, 50, 60, 70, 80, and 90.  The y-axis lists 17 company names from top to bottom along with their numerical ranking between 1 and 100 in parenthesis. </a:t>
            </a:r>
          </a:p>
          <a:p>
            <a:pPr marL="0" indent="0">
              <a:buNone/>
            </a:pPr>
            <a:r>
              <a:rPr lang="en-US" sz="1200" dirty="0"/>
              <a:t>For each company listed, a bar extends from left to right indicating the firm’s reputation score.</a:t>
            </a:r>
          </a:p>
          <a:p>
            <a:pPr marL="0" indent="0">
              <a:buNone/>
            </a:pPr>
            <a:r>
              <a:rPr lang="en-US" sz="1200" dirty="0"/>
              <a:t>The company list reads as follows:</a:t>
            </a:r>
          </a:p>
          <a:p>
            <a:pPr marL="0" indent="0">
              <a:buNone/>
            </a:pPr>
            <a:r>
              <a:rPr lang="en-US" sz="1200" dirty="0"/>
              <a:t>Amazon ranked 1 with a score of about 83; Tesla Motors ranked 3 with a score of about 82; Chick-fil-A ranked 4 with a score around 83; Patagonia ranked 9 with a score near 80;  Whole Foods ranked 23 with a score around 79;  Google is ranked 28 with a score around 78;  Johnson &amp; Johnson ranked 40 with a score  near 76; eBay ranked at 48 with a score of 75; Starbucks ranked at 54 with a score around 73; McDonald’s ranked 59 with a score near 72; Walmart ranked at 59 with a score near 69; Uber ranked 76 with a score around 68; </a:t>
            </a:r>
            <a:r>
              <a:rPr lang="en-US" sz="1200" dirty="0" err="1"/>
              <a:t>ExxonMobile</a:t>
            </a:r>
            <a:r>
              <a:rPr lang="en-US" sz="1200" dirty="0"/>
              <a:t> ranked 80 with a score around 67; BP ranked at 94 with a score  near 60; The Trump Organization ranked 96 with a score near 58; Wells Fargo ranked 97 with a score near 58; </a:t>
            </a:r>
            <a:r>
              <a:rPr lang="en-US" sz="1200" dirty="0" err="1"/>
              <a:t>Takata</a:t>
            </a:r>
            <a:r>
              <a:rPr lang="en-US" sz="1200" dirty="0"/>
              <a:t> ranked 100 with a score around 45.</a:t>
            </a:r>
          </a:p>
        </p:txBody>
      </p:sp>
      <p:sp>
        <p:nvSpPr>
          <p:cNvPr id="6" name="TextBox 5"/>
          <p:cNvSpPr txBox="1"/>
          <p:nvPr/>
        </p:nvSpPr>
        <p:spPr>
          <a:xfrm>
            <a:off x="6553200" y="6248400"/>
            <a:ext cx="2438400" cy="215444"/>
          </a:xfrm>
          <a:prstGeom prst="rect">
            <a:avLst/>
          </a:prstGeom>
          <a:noFill/>
        </p:spPr>
        <p:txBody>
          <a:bodyPr wrap="square" rtlCol="0">
            <a:spAutoFit/>
          </a:bodyPr>
          <a:lstStyle/>
          <a:p>
            <a:r>
              <a:rPr lang="en-US" sz="800" dirty="0">
                <a:hlinkClick r:id="rId3" action="ppaction://hlinksldjump"/>
              </a:rPr>
              <a:t>Return to slide containing original image.</a:t>
            </a:r>
            <a:endParaRPr lang="en-US" sz="800" dirty="0"/>
          </a:p>
        </p:txBody>
      </p:sp>
    </p:spTree>
    <p:extLst>
      <p:ext uri="{BB962C8B-B14F-4D97-AF65-F5344CB8AC3E}">
        <p14:creationId xmlns:p14="http://schemas.microsoft.com/office/powerpoint/2010/main" val="23907376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441158"/>
            <a:ext cx="8229600" cy="587078"/>
          </a:xfrm>
        </p:spPr>
        <p:txBody>
          <a:bodyPr/>
          <a:lstStyle/>
          <a:p>
            <a:pPr algn="ctr" eaLnBrk="1" fontAlgn="auto" hangingPunct="1">
              <a:spcAft>
                <a:spcPts val="0"/>
              </a:spcAft>
              <a:buFont typeface="Arial"/>
              <a:buNone/>
              <a:defRPr/>
            </a:pPr>
            <a:r>
              <a:rPr lang="en-US" altLang="en-US" sz="2400" dirty="0"/>
              <a:t>Public’s Access to the News by Platform </a:t>
            </a:r>
            <a:r>
              <a:rPr lang="en-US" altLang="en-US" sz="2400" b="1" dirty="0">
                <a:solidFill>
                  <a:srgbClr val="125F9A"/>
                </a:solidFill>
                <a:ea typeface="MS PGothic" charset="0"/>
              </a:rPr>
              <a:t>Text Alternative</a:t>
            </a:r>
            <a:endParaRPr lang="en-US" sz="2400" b="1" dirty="0">
              <a:solidFill>
                <a:srgbClr val="125F9A"/>
              </a:solidFill>
              <a:latin typeface="+mn-lt"/>
              <a:ea typeface="MS PGothic" charset="0"/>
            </a:endParaRPr>
          </a:p>
        </p:txBody>
      </p:sp>
      <p:sp>
        <p:nvSpPr>
          <p:cNvPr id="34818" name="Rectangle 3"/>
          <p:cNvSpPr>
            <a:spLocks noGrp="1" noChangeArrowheads="1"/>
          </p:cNvSpPr>
          <p:nvPr>
            <p:ph type="body" sz="quarter" idx="10"/>
          </p:nvPr>
        </p:nvSpPr>
        <p:spPr bwMode="auto">
          <a:xfrm>
            <a:off x="762000" y="1219200"/>
            <a:ext cx="81534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None/>
            </a:pPr>
            <a:r>
              <a:rPr lang="en-US" sz="1200" dirty="0"/>
              <a:t>The x-axis contains six markers with numeric percentages labeled as follows from left to right: 0, 20 percent, 40 percent, 60 percent, 80 percent, and 100 percent.  The y-axis lists four media categories labeled from top to bottom as Television (cable, local, network nightly); Online (social media, web sites/apps); Radio; and Print Newspapers.</a:t>
            </a:r>
          </a:p>
          <a:p>
            <a:pPr marL="0" indent="0">
              <a:buNone/>
            </a:pPr>
            <a:r>
              <a:rPr lang="en-US" sz="1200" dirty="0"/>
              <a:t>Each media category contains five different color bars representing the age groups.  The age group bars are color coded as follows: dark blue is all ages; dark grey is from 18 to 29; medium blue is from 30 to 49; light gray is from 50 to 64; and light blue is 65 and over.</a:t>
            </a:r>
          </a:p>
          <a:p>
            <a:pPr marL="0" indent="0">
              <a:buNone/>
            </a:pPr>
            <a:r>
              <a:rPr lang="en-US" sz="1200" dirty="0"/>
              <a:t>From top to bottom per media category, the bar values are as follows.  </a:t>
            </a:r>
          </a:p>
          <a:p>
            <a:pPr marL="0" indent="0">
              <a:buNone/>
            </a:pPr>
            <a:r>
              <a:rPr lang="en-US" sz="1200" dirty="0"/>
              <a:t>Access to news by Television all ages is about 58 percent; ages 18 to 29 is around 30 percent; ages 30 to 49 is about 50 percent; ages 50 to 64 is near 77 percent; ages 65 and over is about 85 percent. </a:t>
            </a:r>
          </a:p>
          <a:p>
            <a:pPr marL="0" indent="0">
              <a:buNone/>
            </a:pPr>
            <a:r>
              <a:rPr lang="en-US" sz="1200" dirty="0"/>
              <a:t>Access to news Online for all ages is about 38 percent; ages 18 to 29 is around 53 percent; ages 30 to 49 is about 51 percent; ages 50 to 64 is near 30 percent; ages 65 and over is just below 30 percent.</a:t>
            </a:r>
          </a:p>
          <a:p>
            <a:pPr marL="0" indent="0">
              <a:buNone/>
            </a:pPr>
            <a:r>
              <a:rPr lang="en-US" sz="1200" dirty="0"/>
              <a:t>Access to news via Radio for all ages is about 24 percent; ages 18 to 29 is around 15 percent; ages 30 to 49 is about 26 percent; ages 50 to 64 is near 28 percent; ages 65 and over is around 22 percent.</a:t>
            </a:r>
          </a:p>
          <a:p>
            <a:pPr marL="0" indent="0">
              <a:buNone/>
            </a:pPr>
            <a:r>
              <a:rPr lang="en-US" sz="1200" dirty="0"/>
              <a:t>Access to news vis Print Newspapers for all ages is 20 percent; ages 18 to 29 is only about 5 percent; ages 30 to 49 around 9 percent; ages 50 to 64 about 22 percent; and ages 65 and over is just under 50 percent.</a:t>
            </a:r>
          </a:p>
        </p:txBody>
      </p:sp>
      <p:sp>
        <p:nvSpPr>
          <p:cNvPr id="6" name="TextBox 5"/>
          <p:cNvSpPr txBox="1"/>
          <p:nvPr/>
        </p:nvSpPr>
        <p:spPr>
          <a:xfrm>
            <a:off x="6553200" y="6248400"/>
            <a:ext cx="2438400" cy="215444"/>
          </a:xfrm>
          <a:prstGeom prst="rect">
            <a:avLst/>
          </a:prstGeom>
          <a:noFill/>
        </p:spPr>
        <p:txBody>
          <a:bodyPr wrap="square" rtlCol="0">
            <a:spAutoFit/>
          </a:bodyPr>
          <a:lstStyle/>
          <a:p>
            <a:r>
              <a:rPr lang="en-US" sz="800" dirty="0">
                <a:hlinkClick r:id="rId3" action="ppaction://hlinksldjump"/>
              </a:rPr>
              <a:t>Return to slide containing original image.</a:t>
            </a:r>
            <a:endParaRPr lang="en-US" sz="800" dirty="0"/>
          </a:p>
        </p:txBody>
      </p:sp>
    </p:spTree>
    <p:extLst>
      <p:ext uri="{BB962C8B-B14F-4D97-AF65-F5344CB8AC3E}">
        <p14:creationId xmlns:p14="http://schemas.microsoft.com/office/powerpoint/2010/main" val="12203680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441158"/>
            <a:ext cx="8229600" cy="587078"/>
          </a:xfrm>
        </p:spPr>
        <p:txBody>
          <a:bodyPr/>
          <a:lstStyle/>
          <a:p>
            <a:pPr algn="ctr" eaLnBrk="1" fontAlgn="auto" hangingPunct="1">
              <a:spcAft>
                <a:spcPts val="0"/>
              </a:spcAft>
              <a:buFont typeface="Arial"/>
              <a:buNone/>
              <a:defRPr/>
            </a:pPr>
            <a:r>
              <a:rPr lang="en-US" altLang="en-US" sz="2400" dirty="0"/>
              <a:t>Declining Percentage of People Trusting the Media, 2017-2018</a:t>
            </a:r>
            <a:br>
              <a:rPr lang="en-US" altLang="en-US" sz="2400" b="1" dirty="0">
                <a:solidFill>
                  <a:srgbClr val="125F9A"/>
                </a:solidFill>
                <a:ea typeface="MS PGothic" charset="0"/>
              </a:rPr>
            </a:br>
            <a:r>
              <a:rPr lang="en-US" altLang="en-US" sz="2400" b="1" dirty="0">
                <a:solidFill>
                  <a:srgbClr val="125F9A"/>
                </a:solidFill>
                <a:ea typeface="MS PGothic" charset="0"/>
              </a:rPr>
              <a:t>Text Alternative</a:t>
            </a:r>
            <a:endParaRPr lang="en-US" sz="2400" b="1" dirty="0">
              <a:solidFill>
                <a:srgbClr val="125F9A"/>
              </a:solidFill>
              <a:latin typeface="+mn-lt"/>
              <a:ea typeface="MS PGothic" charset="0"/>
            </a:endParaRPr>
          </a:p>
        </p:txBody>
      </p:sp>
      <p:sp>
        <p:nvSpPr>
          <p:cNvPr id="34818" name="Rectangle 3"/>
          <p:cNvSpPr>
            <a:spLocks noGrp="1" noChangeArrowheads="1"/>
          </p:cNvSpPr>
          <p:nvPr>
            <p:ph type="body" sz="quarter" idx="10"/>
          </p:nvPr>
        </p:nvSpPr>
        <p:spPr bwMode="auto">
          <a:xfrm>
            <a:off x="762000" y="1219200"/>
            <a:ext cx="81534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None/>
            </a:pPr>
            <a:r>
              <a:rPr lang="en-US" sz="1000" dirty="0"/>
              <a:t>The x-axis indicates the percentage of trust in the media and contains nine markers with numeric labels from left to right as follows: 0, 10, 20, 30, 40, 50, 60, 70, and 80.  </a:t>
            </a:r>
          </a:p>
          <a:p>
            <a:pPr marL="0" indent="0">
              <a:buNone/>
            </a:pPr>
            <a:r>
              <a:rPr lang="en-US" sz="1000" dirty="0"/>
              <a:t>The y-axis lists 16 countries in descending order of trust from top to bottom. The graph contains a key showing a small round white circle as a positive change in trust level and a small black circle indicating a negative change.  For each country, a bar denotes the overall percentage of trust.  Positioned on each bar is a small black or white circle showing the amount of positive or negative change from 2017 to 2018.</a:t>
            </a:r>
          </a:p>
          <a:p>
            <a:pPr marL="0" indent="0">
              <a:buNone/>
            </a:pPr>
            <a:r>
              <a:rPr lang="en-US" sz="1000" dirty="0"/>
              <a:t>From top to bottom the data reads as follows:</a:t>
            </a:r>
          </a:p>
          <a:p>
            <a:pPr marL="0" indent="0">
              <a:buNone/>
            </a:pPr>
            <a:r>
              <a:rPr lang="en-US" sz="1000" dirty="0"/>
              <a:t>China shows over 70 percent of trust, up by six.</a:t>
            </a:r>
          </a:p>
          <a:p>
            <a:pPr marL="0" indent="0">
              <a:buNone/>
            </a:pPr>
            <a:r>
              <a:rPr lang="en-US" sz="1000" dirty="0"/>
              <a:t>India has about 60 percent trust, down by five.</a:t>
            </a:r>
          </a:p>
          <a:p>
            <a:pPr marL="0" indent="0">
              <a:buNone/>
            </a:pPr>
            <a:r>
              <a:rPr lang="en-US" sz="1000" dirty="0"/>
              <a:t>Canada has about 50 percent trust, up by 4.</a:t>
            </a:r>
          </a:p>
          <a:p>
            <a:pPr marL="0" indent="0">
              <a:buNone/>
            </a:pPr>
            <a:r>
              <a:rPr lang="en-US" sz="1000" dirty="0"/>
              <a:t>Italy has a trust level of about 45, down by 3.</a:t>
            </a:r>
          </a:p>
          <a:p>
            <a:pPr marL="0" indent="0">
              <a:buNone/>
            </a:pPr>
            <a:r>
              <a:rPr lang="en-US" sz="1000" dirty="0"/>
              <a:t>Hong Kong has a trust level of about 43 percent, up by 1.</a:t>
            </a:r>
          </a:p>
          <a:p>
            <a:pPr marL="0" indent="0">
              <a:buNone/>
            </a:pPr>
            <a:r>
              <a:rPr lang="en-US" sz="1000" dirty="0"/>
              <a:t>Mexico has a trust level around 43 percent, up by 1.</a:t>
            </a:r>
          </a:p>
          <a:p>
            <a:pPr marL="0" indent="0">
              <a:buNone/>
            </a:pPr>
            <a:r>
              <a:rPr lang="en-US" sz="1000" dirty="0"/>
              <a:t>Brazil shows a trust level near 43 percent, down by 5.</a:t>
            </a:r>
          </a:p>
          <a:p>
            <a:pPr marL="0" indent="0">
              <a:buNone/>
            </a:pPr>
            <a:r>
              <a:rPr lang="en-US" sz="1000" dirty="0"/>
              <a:t>Germany has a trust level near 42 percent, no change.</a:t>
            </a:r>
          </a:p>
          <a:p>
            <a:pPr marL="0" indent="0">
              <a:buNone/>
            </a:pPr>
            <a:r>
              <a:rPr lang="en-US" sz="1000" dirty="0"/>
              <a:t>The United States has a trust level around 42 percent, down by 5.</a:t>
            </a:r>
          </a:p>
          <a:p>
            <a:pPr marL="0" indent="0">
              <a:buNone/>
            </a:pPr>
            <a:r>
              <a:rPr lang="en-US" sz="1000" dirty="0"/>
              <a:t>South Korea shows a trust level slightly over 40 percent, with no change. </a:t>
            </a:r>
          </a:p>
          <a:p>
            <a:pPr marL="0" indent="0">
              <a:buNone/>
            </a:pPr>
            <a:r>
              <a:rPr lang="en-US" sz="1000" dirty="0"/>
              <a:t>Russian has a trust level of about 35 percent, up 4 points.</a:t>
            </a:r>
          </a:p>
          <a:p>
            <a:pPr marL="0" indent="0">
              <a:buNone/>
            </a:pPr>
            <a:r>
              <a:rPr lang="en-US" sz="1000" dirty="0"/>
              <a:t>France has a trust level of about 33 percent, no change.</a:t>
            </a:r>
          </a:p>
          <a:p>
            <a:pPr marL="0" indent="0">
              <a:buNone/>
            </a:pPr>
            <a:r>
              <a:rPr lang="en-US" sz="1000" dirty="0"/>
              <a:t>Japan shows a trust level of about 32 percent, no change.</a:t>
            </a:r>
          </a:p>
          <a:p>
            <a:pPr marL="0" indent="0">
              <a:buNone/>
            </a:pPr>
            <a:r>
              <a:rPr lang="en-US" sz="1000" dirty="0"/>
              <a:t>The United Kingdom has a trust level at around 32 percent, no change.</a:t>
            </a:r>
          </a:p>
          <a:p>
            <a:pPr marL="0" indent="0">
              <a:buNone/>
            </a:pPr>
            <a:r>
              <a:rPr lang="en-US" sz="1000" dirty="0"/>
              <a:t>Sweden shows a trust level near 32 percent, down by 1.</a:t>
            </a:r>
          </a:p>
          <a:p>
            <a:pPr marL="0" indent="0">
              <a:buNone/>
            </a:pPr>
            <a:r>
              <a:rPr lang="en-US" sz="1000" dirty="0"/>
              <a:t>Australia has a trust level of about 31 percent, down by 1.</a:t>
            </a:r>
          </a:p>
        </p:txBody>
      </p:sp>
      <p:sp>
        <p:nvSpPr>
          <p:cNvPr id="6" name="TextBox 5"/>
          <p:cNvSpPr txBox="1"/>
          <p:nvPr/>
        </p:nvSpPr>
        <p:spPr>
          <a:xfrm>
            <a:off x="6553200" y="6248400"/>
            <a:ext cx="2438400" cy="215444"/>
          </a:xfrm>
          <a:prstGeom prst="rect">
            <a:avLst/>
          </a:prstGeom>
          <a:noFill/>
        </p:spPr>
        <p:txBody>
          <a:bodyPr wrap="square" rtlCol="0">
            <a:spAutoFit/>
          </a:bodyPr>
          <a:lstStyle/>
          <a:p>
            <a:r>
              <a:rPr lang="en-US" sz="800" dirty="0">
                <a:hlinkClick r:id="rId3" action="ppaction://hlinksldjump"/>
              </a:rPr>
              <a:t>Return to slide containing original image.</a:t>
            </a:r>
            <a:endParaRPr lang="en-US" sz="800" dirty="0"/>
          </a:p>
        </p:txBody>
      </p:sp>
    </p:spTree>
    <p:extLst>
      <p:ext uri="{BB962C8B-B14F-4D97-AF65-F5344CB8AC3E}">
        <p14:creationId xmlns:p14="http://schemas.microsoft.com/office/powerpoint/2010/main" val="628697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441158"/>
            <a:ext cx="8229600" cy="587078"/>
          </a:xfrm>
        </p:spPr>
        <p:txBody>
          <a:bodyPr/>
          <a:lstStyle/>
          <a:p>
            <a:pPr algn="ctr" eaLnBrk="1" fontAlgn="auto" hangingPunct="1">
              <a:spcAft>
                <a:spcPts val="0"/>
              </a:spcAft>
              <a:buFont typeface="Arial"/>
              <a:buNone/>
              <a:defRPr/>
            </a:pPr>
            <a:r>
              <a:rPr lang="en-US" altLang="en-US" sz="2400" dirty="0"/>
              <a:t>Global Sponsorship Spending, 2007-2018 </a:t>
            </a:r>
            <a:r>
              <a:rPr lang="en-US" altLang="en-US" sz="2400" b="1" dirty="0">
                <a:solidFill>
                  <a:srgbClr val="125F9A"/>
                </a:solidFill>
                <a:ea typeface="MS PGothic" charset="0"/>
              </a:rPr>
              <a:t>Text Alternative</a:t>
            </a:r>
            <a:endParaRPr lang="en-US" sz="2400" b="1" dirty="0">
              <a:solidFill>
                <a:srgbClr val="125F9A"/>
              </a:solidFill>
              <a:latin typeface="+mn-lt"/>
              <a:ea typeface="MS PGothic" charset="0"/>
            </a:endParaRPr>
          </a:p>
        </p:txBody>
      </p:sp>
      <p:sp>
        <p:nvSpPr>
          <p:cNvPr id="34818" name="Rectangle 3"/>
          <p:cNvSpPr>
            <a:spLocks noGrp="1" noChangeArrowheads="1"/>
          </p:cNvSpPr>
          <p:nvPr>
            <p:ph type="body" sz="quarter" idx="10"/>
          </p:nvPr>
        </p:nvSpPr>
        <p:spPr bwMode="auto">
          <a:xfrm>
            <a:off x="762000" y="1219200"/>
            <a:ext cx="81534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None/>
            </a:pPr>
            <a:r>
              <a:rPr lang="en-US" sz="1200" dirty="0"/>
              <a:t>The x-axis represents the year and contains 12 markers labeled from left to right as 2007 through 2018.</a:t>
            </a:r>
          </a:p>
          <a:p>
            <a:pPr marL="0" indent="0">
              <a:buNone/>
            </a:pPr>
            <a:r>
              <a:rPr lang="en-US" sz="1200" dirty="0"/>
              <a:t>The y-axis shows spending in billions of U.S. dollars and is labeled from top to bottom as 70, 60, 50, 40, 30, 20, 10, and 0.</a:t>
            </a:r>
          </a:p>
          <a:p>
            <a:pPr marL="0" indent="0">
              <a:buNone/>
            </a:pPr>
            <a:r>
              <a:rPr lang="en-US" sz="1200" dirty="0"/>
              <a:t>The rising line data is as follows:</a:t>
            </a:r>
          </a:p>
          <a:p>
            <a:pPr marL="0" indent="0">
              <a:buNone/>
            </a:pPr>
            <a:r>
              <a:rPr lang="en-US" sz="1200" dirty="0"/>
              <a:t>2007 at 37.9, 2008 at 43.1, 2009 at 44, 2010 at 46.3, 2011 at 48.6, 2012 at 51.5, 2013 at 53.1, 2017 at 55.3, 2015 at 57.5, 2016 at 60.1, 2017 at 62.7, and 2018 at 65.8.</a:t>
            </a:r>
          </a:p>
        </p:txBody>
      </p:sp>
      <p:sp>
        <p:nvSpPr>
          <p:cNvPr id="6" name="TextBox 5"/>
          <p:cNvSpPr txBox="1"/>
          <p:nvPr/>
        </p:nvSpPr>
        <p:spPr>
          <a:xfrm>
            <a:off x="6553200" y="6248400"/>
            <a:ext cx="2438400" cy="215444"/>
          </a:xfrm>
          <a:prstGeom prst="rect">
            <a:avLst/>
          </a:prstGeom>
          <a:noFill/>
        </p:spPr>
        <p:txBody>
          <a:bodyPr wrap="square" rtlCol="0">
            <a:spAutoFit/>
          </a:bodyPr>
          <a:lstStyle/>
          <a:p>
            <a:r>
              <a:rPr lang="en-US" sz="800" dirty="0">
                <a:hlinkClick r:id="rId3" action="ppaction://hlinksldjump"/>
              </a:rPr>
              <a:t>Return to slide containing original image.</a:t>
            </a:r>
            <a:endParaRPr lang="en-US" sz="800" dirty="0"/>
          </a:p>
        </p:txBody>
      </p:sp>
    </p:spTree>
    <p:extLst>
      <p:ext uri="{BB962C8B-B14F-4D97-AF65-F5344CB8AC3E}">
        <p14:creationId xmlns:p14="http://schemas.microsoft.com/office/powerpoint/2010/main" val="13708362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441158"/>
            <a:ext cx="8229600" cy="587078"/>
          </a:xfrm>
        </p:spPr>
        <p:txBody>
          <a:bodyPr/>
          <a:lstStyle/>
          <a:p>
            <a:pPr algn="ctr" eaLnBrk="1" fontAlgn="auto" hangingPunct="1">
              <a:spcAft>
                <a:spcPts val="0"/>
              </a:spcAft>
              <a:buFont typeface="Arial"/>
              <a:buNone/>
              <a:defRPr/>
            </a:pPr>
            <a:r>
              <a:rPr lang="en-US" altLang="en-US" sz="2400" dirty="0"/>
              <a:t>A Poster from Brazil’s Say No-Anorexia Campaign </a:t>
            </a:r>
            <a:br>
              <a:rPr lang="en-US" altLang="en-US" sz="2400" dirty="0"/>
            </a:br>
            <a:r>
              <a:rPr lang="en-US" altLang="en-US" sz="2400" b="1" dirty="0">
                <a:solidFill>
                  <a:srgbClr val="125F9A"/>
                </a:solidFill>
                <a:ea typeface="MS PGothic" charset="0"/>
              </a:rPr>
              <a:t>Text Alternative</a:t>
            </a:r>
            <a:endParaRPr lang="en-US" sz="2400" b="1" dirty="0">
              <a:solidFill>
                <a:srgbClr val="125F9A"/>
              </a:solidFill>
              <a:latin typeface="+mn-lt"/>
              <a:ea typeface="MS PGothic" charset="0"/>
            </a:endParaRPr>
          </a:p>
        </p:txBody>
      </p:sp>
      <p:sp>
        <p:nvSpPr>
          <p:cNvPr id="34818" name="Rectangle 3"/>
          <p:cNvSpPr>
            <a:spLocks noGrp="1" noChangeArrowheads="1"/>
          </p:cNvSpPr>
          <p:nvPr>
            <p:ph type="body" sz="quarter" idx="10"/>
          </p:nvPr>
        </p:nvSpPr>
        <p:spPr bwMode="auto">
          <a:xfrm>
            <a:off x="762000" y="1219200"/>
            <a:ext cx="81534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None/>
            </a:pPr>
            <a:r>
              <a:rPr lang="en-US" sz="1200" dirty="0"/>
              <a:t>It depicts a sketch of a very thin girl on the left. On the right, the real image of the girl is depicted. She has an anorexic appearance. Beside the image on the right, there is text that reads as follows:</a:t>
            </a:r>
          </a:p>
          <a:p>
            <a:pPr marL="0" indent="0">
              <a:buNone/>
            </a:pPr>
            <a:r>
              <a:rPr lang="en-US" sz="1200" dirty="0"/>
              <a:t>You are not a sketch. Say no to anorexia.</a:t>
            </a:r>
          </a:p>
        </p:txBody>
      </p:sp>
      <p:sp>
        <p:nvSpPr>
          <p:cNvPr id="6" name="TextBox 5"/>
          <p:cNvSpPr txBox="1"/>
          <p:nvPr/>
        </p:nvSpPr>
        <p:spPr>
          <a:xfrm>
            <a:off x="6553200" y="6248400"/>
            <a:ext cx="2438400" cy="215444"/>
          </a:xfrm>
          <a:prstGeom prst="rect">
            <a:avLst/>
          </a:prstGeom>
          <a:noFill/>
        </p:spPr>
        <p:txBody>
          <a:bodyPr wrap="square" rtlCol="0">
            <a:spAutoFit/>
          </a:bodyPr>
          <a:lstStyle/>
          <a:p>
            <a:r>
              <a:rPr lang="en-US" sz="800" dirty="0">
                <a:hlinkClick r:id="rId3" action="ppaction://hlinksldjump"/>
              </a:rPr>
              <a:t>Return to slide containing original image.</a:t>
            </a:r>
            <a:endParaRPr lang="en-US" sz="800" dirty="0"/>
          </a:p>
        </p:txBody>
      </p:sp>
    </p:spTree>
    <p:extLst>
      <p:ext uri="{BB962C8B-B14F-4D97-AF65-F5344CB8AC3E}">
        <p14:creationId xmlns:p14="http://schemas.microsoft.com/office/powerpoint/2010/main" val="1258670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57200"/>
            <a:ext cx="8229600" cy="609600"/>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The General Public</a:t>
            </a:r>
            <a:r>
              <a:rPr lang="en-US" altLang="en-US" sz="800" dirty="0">
                <a:ea typeface="MS PGothic" charset="-128"/>
              </a:rPr>
              <a:t>3</a:t>
            </a:r>
            <a:endParaRPr lang="en-US" altLang="en-US" dirty="0">
              <a:ea typeface="MS PGothic" charset="-128"/>
            </a:endParaRPr>
          </a:p>
        </p:txBody>
      </p:sp>
      <p:sp>
        <p:nvSpPr>
          <p:cNvPr id="15362" name="Content Placeholder 2"/>
          <p:cNvSpPr>
            <a:spLocks noGrp="1"/>
          </p:cNvSpPr>
          <p:nvPr>
            <p:ph type="body" sz="quarter" idx="10"/>
          </p:nvPr>
        </p:nvSpPr>
        <p:spPr bwMode="auto">
          <a:xfrm>
            <a:off x="685800" y="1524000"/>
            <a:ext cx="7772400" cy="4495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r>
              <a:rPr lang="en-US" altLang="en-US" sz="3200" b="1" dirty="0">
                <a:latin typeface="Calibri" panose="020F0502020204030204" pitchFamily="34" charset="0"/>
                <a:ea typeface="MS PGothic" panose="020B0600070205080204" pitchFamily="34" charset="-128"/>
              </a:rPr>
              <a:t>Media</a:t>
            </a:r>
            <a:r>
              <a:rPr lang="en-US" altLang="en-US" sz="3200" dirty="0">
                <a:latin typeface="Calibri" panose="020F0502020204030204" pitchFamily="34" charset="0"/>
                <a:ea typeface="MS PGothic" panose="020B0600070205080204" pitchFamily="34" charset="-128"/>
              </a:rPr>
              <a:t> is understood as the collective means of communicating to an audience.</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0" y="3141491"/>
            <a:ext cx="6781800" cy="3272756"/>
          </a:xfrm>
          <a:prstGeom prst="rect">
            <a:avLst/>
          </a:prstGeom>
        </p:spPr>
      </p:pic>
    </p:spTree>
    <p:extLst>
      <p:ext uri="{BB962C8B-B14F-4D97-AF65-F5344CB8AC3E}">
        <p14:creationId xmlns:p14="http://schemas.microsoft.com/office/powerpoint/2010/main" val="455777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57200"/>
            <a:ext cx="8229600" cy="622300"/>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What is Reputation?</a:t>
            </a:r>
          </a:p>
        </p:txBody>
      </p:sp>
      <p:sp>
        <p:nvSpPr>
          <p:cNvPr id="16386" name="Content Placeholder 2"/>
          <p:cNvSpPr>
            <a:spLocks noGrp="1"/>
          </p:cNvSpPr>
          <p:nvPr>
            <p:ph type="body" sz="quarter" idx="10"/>
          </p:nvPr>
        </p:nvSpPr>
        <p:spPr bwMode="auto">
          <a:xfrm>
            <a:off x="428624" y="1390650"/>
            <a:ext cx="8486775" cy="47815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100000"/>
              </a:lnSpc>
            </a:pPr>
            <a:r>
              <a:rPr lang="en-US" altLang="en-US" sz="3200" b="1" i="1" dirty="0">
                <a:latin typeface="Calibri" panose="020F0502020204030204" pitchFamily="34" charset="0"/>
                <a:ea typeface="MS PGothic" panose="020B0600070205080204" pitchFamily="34" charset="-128"/>
              </a:rPr>
              <a:t>Corporate reputation</a:t>
            </a:r>
          </a:p>
          <a:p>
            <a:pPr eaLnBrk="1" hangingPunct="1">
              <a:lnSpc>
                <a:spcPct val="100000"/>
              </a:lnSpc>
            </a:pPr>
            <a:endParaRPr lang="en-US" altLang="en-US" sz="3200" b="1" i="1" dirty="0">
              <a:latin typeface="Calibri" panose="020F0502020204030204" pitchFamily="34" charset="0"/>
              <a:ea typeface="MS PGothic" panose="020B0600070205080204" pitchFamily="34" charset="-128"/>
            </a:endParaRPr>
          </a:p>
          <a:p>
            <a:pPr eaLnBrk="1" hangingPunct="1">
              <a:lnSpc>
                <a:spcPct val="100000"/>
              </a:lnSpc>
            </a:pPr>
            <a:r>
              <a:rPr lang="en-US" altLang="en-US" sz="3200" b="1" i="1" dirty="0">
                <a:latin typeface="Calibri" panose="020F0502020204030204" pitchFamily="34" charset="0"/>
                <a:ea typeface="MS PGothic" panose="020B0600070205080204" pitchFamily="34" charset="-128"/>
              </a:rPr>
              <a:t>Corporate identity</a:t>
            </a:r>
          </a:p>
          <a:p>
            <a:pPr eaLnBrk="1" hangingPunct="1">
              <a:lnSpc>
                <a:spcPct val="100000"/>
              </a:lnSpc>
            </a:pPr>
            <a:endParaRPr lang="en-US" altLang="en-US" sz="3200" b="1" dirty="0">
              <a:latin typeface="Calibri" panose="020F0502020204030204" pitchFamily="34" charset="0"/>
              <a:ea typeface="MS PGothic" panose="020B0600070205080204" pitchFamily="34" charset="-128"/>
            </a:endParaRPr>
          </a:p>
          <a:p>
            <a:pPr eaLnBrk="1" hangingPunct="1">
              <a:lnSpc>
                <a:spcPct val="100000"/>
              </a:lnSpc>
            </a:pPr>
            <a:r>
              <a:rPr lang="en-US" altLang="en-US" sz="3200" b="1" i="1" dirty="0">
                <a:latin typeface="Calibri" panose="020F0502020204030204" pitchFamily="34" charset="0"/>
                <a:ea typeface="MS PGothic" panose="020B0600070205080204" pitchFamily="34" charset="-128"/>
              </a:rPr>
              <a:t>Corporate image</a:t>
            </a:r>
          </a:p>
          <a:p>
            <a:pPr eaLnBrk="1" hangingPunct="1">
              <a:lnSpc>
                <a:spcPct val="100000"/>
              </a:lnSpc>
            </a:pPr>
            <a:endParaRPr lang="en-US" altLang="en-US" sz="3200" b="1" dirty="0">
              <a:latin typeface="Calibri" panose="020F0502020204030204" pitchFamily="34" charset="0"/>
              <a:ea typeface="MS PGothic" panose="020B0600070205080204" pitchFamily="34" charset="-128"/>
            </a:endParaRPr>
          </a:p>
          <a:p>
            <a:pPr eaLnBrk="1" hangingPunct="1">
              <a:lnSpc>
                <a:spcPct val="100000"/>
              </a:lnSpc>
              <a:spcBef>
                <a:spcPts val="0"/>
              </a:spcBef>
            </a:pPr>
            <a:r>
              <a:rPr lang="en-US" altLang="en-US" sz="3200" b="1" dirty="0">
                <a:latin typeface="Calibri" panose="020F0502020204030204" pitchFamily="34" charset="0"/>
                <a:ea typeface="MS PGothic" panose="020B0600070205080204" pitchFamily="34" charset="-128"/>
              </a:rPr>
              <a:t>Building a reputation can be thought of as a step-by-step process</a:t>
            </a:r>
          </a:p>
        </p:txBody>
      </p:sp>
      <p:pic>
        <p:nvPicPr>
          <p:cNvPr id="5" name="Picture 4">
            <a:extLst>
              <a:ext uri="{FF2B5EF4-FFF2-40B4-BE49-F238E27FC236}">
                <a16:creationId xmlns:a16="http://schemas.microsoft.com/office/drawing/2014/main" id="{B307CEBF-4DC4-4D07-8502-19F8313A45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57800" y="1828800"/>
            <a:ext cx="3258671" cy="2388856"/>
          </a:xfrm>
          <a:prstGeom prst="rect">
            <a:avLst/>
          </a:prstGeom>
        </p:spPr>
      </p:pic>
    </p:spTree>
    <p:extLst>
      <p:ext uri="{BB962C8B-B14F-4D97-AF65-F5344CB8AC3E}">
        <p14:creationId xmlns:p14="http://schemas.microsoft.com/office/powerpoint/2010/main" val="3974177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459014"/>
            <a:ext cx="8229600" cy="622300"/>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Why Does Reputation Matter?</a:t>
            </a:r>
          </a:p>
        </p:txBody>
      </p:sp>
      <p:sp>
        <p:nvSpPr>
          <p:cNvPr id="18434" name="Content Placeholder 2"/>
          <p:cNvSpPr>
            <a:spLocks noGrp="1"/>
          </p:cNvSpPr>
          <p:nvPr>
            <p:ph type="body" sz="quarter" idx="10"/>
          </p:nvPr>
        </p:nvSpPr>
        <p:spPr bwMode="auto">
          <a:xfrm>
            <a:off x="609600" y="1143000"/>
            <a:ext cx="7848600" cy="4800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endParaRPr lang="en-US" altLang="en-US" sz="3200" dirty="0">
              <a:latin typeface="Calibri" panose="020F0502020204030204" pitchFamily="34" charset="0"/>
              <a:ea typeface="MS PGothic" panose="020B0600070205080204" pitchFamily="34" charset="-128"/>
            </a:endParaRPr>
          </a:p>
          <a:p>
            <a:pPr marL="0" indent="0" eaLnBrk="1" hangingPunct="1">
              <a:buNone/>
            </a:pPr>
            <a:r>
              <a:rPr lang="en-US" altLang="en-US" sz="3200" dirty="0">
                <a:latin typeface="Calibri" panose="020F0502020204030204" pitchFamily="34" charset="0"/>
                <a:ea typeface="MS PGothic" panose="020B0600070205080204" pitchFamily="34" charset="-128"/>
              </a:rPr>
              <a:t>Respected organizations are generally more successful because they…</a:t>
            </a:r>
          </a:p>
          <a:p>
            <a:pPr marL="0" indent="0" eaLnBrk="1" hangingPunct="1">
              <a:buNone/>
            </a:pPr>
            <a:endParaRPr lang="en-US" altLang="en-US" sz="3200" dirty="0">
              <a:latin typeface="Calibri" panose="020F0502020204030204" pitchFamily="34" charset="0"/>
              <a:ea typeface="MS PGothic" panose="020B0600070205080204" pitchFamily="34" charset="-128"/>
            </a:endParaRPr>
          </a:p>
          <a:p>
            <a:pPr marL="0" indent="0" eaLnBrk="1" hangingPunct="1">
              <a:buNone/>
            </a:pPr>
            <a:r>
              <a:rPr lang="en-US" altLang="en-US" sz="3200" dirty="0">
                <a:latin typeface="Calibri" panose="020F0502020204030204" pitchFamily="34" charset="0"/>
                <a:ea typeface="MS PGothic" panose="020B0600070205080204" pitchFamily="34" charset="-128"/>
              </a:rPr>
              <a:t>A sound reputation allows firms…</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62600" y="3962400"/>
            <a:ext cx="3276600" cy="2330027"/>
          </a:xfrm>
          <a:prstGeom prst="rect">
            <a:avLst/>
          </a:prstGeom>
          <a:ln>
            <a:solidFill>
              <a:srgbClr val="40B4E5"/>
            </a:solidFill>
          </a:ln>
        </p:spPr>
      </p:pic>
    </p:spTree>
    <p:extLst>
      <p:ext uri="{BB962C8B-B14F-4D97-AF65-F5344CB8AC3E}">
        <p14:creationId xmlns:p14="http://schemas.microsoft.com/office/powerpoint/2010/main" val="3110099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51481" y="152400"/>
            <a:ext cx="9034463" cy="991259"/>
          </a:xfrm>
          <a:prstGeom prst="rect">
            <a:avLst/>
          </a:prstGeom>
        </p:spPr>
        <p:txBody>
          <a:bodyPr/>
          <a:lstStyle>
            <a:lvl1pPr>
              <a:defRPr/>
            </a:lvl1pPr>
          </a:lstStyle>
          <a:p>
            <a:pPr algn="ctr" eaLnBrk="1" hangingPunct="1"/>
            <a:r>
              <a:rPr lang="en-US" altLang="en-US" dirty="0"/>
              <a:t>Select Companies from the 2018 Harris Poll Reputation Quotient Rankings</a:t>
            </a:r>
          </a:p>
        </p:txBody>
      </p:sp>
      <p:sp>
        <p:nvSpPr>
          <p:cNvPr id="4" name="Content Placeholder 3"/>
          <p:cNvSpPr>
            <a:spLocks noGrp="1"/>
          </p:cNvSpPr>
          <p:nvPr>
            <p:ph sz="quarter" idx="12"/>
          </p:nvPr>
        </p:nvSpPr>
        <p:spPr>
          <a:xfrm>
            <a:off x="7010400" y="1107316"/>
            <a:ext cx="1524000" cy="283334"/>
          </a:xfrm>
        </p:spPr>
        <p:txBody>
          <a:bodyPr/>
          <a:lstStyle/>
          <a:p>
            <a:pPr algn="r"/>
            <a:r>
              <a:rPr lang="en-US" altLang="en-US" sz="1800" dirty="0">
                <a:latin typeface="Tahoma" panose="020B0604030504040204" pitchFamily="34" charset="0"/>
                <a:ea typeface="Tahoma" panose="020B0604030504040204" pitchFamily="34" charset="0"/>
                <a:cs typeface="Tahoma" panose="020B0604030504040204" pitchFamily="34" charset="0"/>
              </a:rPr>
              <a:t>Figure 19.1</a:t>
            </a:r>
          </a:p>
        </p:txBody>
      </p:sp>
      <p:sp>
        <p:nvSpPr>
          <p:cNvPr id="5" name="Content Placeholder 4"/>
          <p:cNvSpPr>
            <a:spLocks noGrp="1"/>
          </p:cNvSpPr>
          <p:nvPr>
            <p:ph sz="quarter" idx="13"/>
          </p:nvPr>
        </p:nvSpPr>
        <p:spPr>
          <a:xfrm>
            <a:off x="2133600" y="1846092"/>
            <a:ext cx="4876800" cy="173867"/>
          </a:xfrm>
        </p:spPr>
        <p:txBody>
          <a:bodyPr/>
          <a:lstStyle/>
          <a:p>
            <a:r>
              <a:rPr lang="en-GB" dirty="0"/>
              <a:t>Copyright © McGraw-Hill Education. Permission required for reproduction or display. </a:t>
            </a:r>
          </a:p>
        </p:txBody>
      </p:sp>
      <p:pic>
        <p:nvPicPr>
          <p:cNvPr id="2" name="Picture 1" descr="The bar graph shows select companies from the 2018 Harris poll reputation quotient rankings.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2133600"/>
            <a:ext cx="8382000" cy="4114800"/>
          </a:xfrm>
          <a:prstGeom prst="rect">
            <a:avLst/>
          </a:prstGeom>
        </p:spPr>
      </p:pic>
      <p:sp>
        <p:nvSpPr>
          <p:cNvPr id="7" name="TextBox 6">
            <a:hlinkClick r:id="rId4" action="ppaction://hlinksldjump"/>
          </p:cNvPr>
          <p:cNvSpPr txBox="1"/>
          <p:nvPr/>
        </p:nvSpPr>
        <p:spPr>
          <a:xfrm>
            <a:off x="6705600" y="6248400"/>
            <a:ext cx="2286000" cy="215444"/>
          </a:xfrm>
          <a:prstGeom prst="rect">
            <a:avLst/>
          </a:prstGeom>
          <a:noFill/>
        </p:spPr>
        <p:txBody>
          <a:bodyPr wrap="square" rtlCol="0">
            <a:spAutoFit/>
          </a:bodyPr>
          <a:lstStyle/>
          <a:p>
            <a:r>
              <a:rPr lang="en-US" sz="800" dirty="0">
                <a:hlinkClick r:id="rId5" action="ppaction://hlinksldjump"/>
              </a:rPr>
              <a:t>Access the text alternative for these images.</a:t>
            </a:r>
            <a:endParaRPr lang="en-US" sz="800" dirty="0"/>
          </a:p>
        </p:txBody>
      </p:sp>
    </p:spTree>
    <p:extLst>
      <p:ext uri="{BB962C8B-B14F-4D97-AF65-F5344CB8AC3E}">
        <p14:creationId xmlns:p14="http://schemas.microsoft.com/office/powerpoint/2010/main" val="2827643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59014"/>
            <a:ext cx="8229600" cy="622300"/>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The Public Relations Department</a:t>
            </a:r>
            <a:r>
              <a:rPr lang="en-US" altLang="en-US" sz="800" dirty="0">
                <a:ea typeface="MS PGothic" charset="-128"/>
              </a:rPr>
              <a:t>1</a:t>
            </a:r>
            <a:endParaRPr lang="en-US" altLang="en-US" dirty="0">
              <a:ea typeface="MS PGothic" charset="-128"/>
            </a:endParaRPr>
          </a:p>
        </p:txBody>
      </p:sp>
      <p:sp>
        <p:nvSpPr>
          <p:cNvPr id="20482" name="Content Placeholder 2"/>
          <p:cNvSpPr>
            <a:spLocks noGrp="1"/>
          </p:cNvSpPr>
          <p:nvPr>
            <p:ph type="body" sz="quarter" idx="10"/>
          </p:nvPr>
        </p:nvSpPr>
        <p:spPr bwMode="auto">
          <a:xfrm>
            <a:off x="609600" y="1295400"/>
            <a:ext cx="54102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200000"/>
              </a:lnSpc>
            </a:pPr>
            <a:r>
              <a:rPr lang="en-US" altLang="en-US" sz="3200" dirty="0">
                <a:latin typeface="Calibri" panose="020F0502020204030204" pitchFamily="34" charset="0"/>
                <a:ea typeface="MS PGothic" panose="020B0600070205080204" pitchFamily="34" charset="-128"/>
              </a:rPr>
              <a:t>Role</a:t>
            </a:r>
          </a:p>
          <a:p>
            <a:pPr eaLnBrk="1" hangingPunct="1">
              <a:lnSpc>
                <a:spcPct val="200000"/>
              </a:lnSpc>
            </a:pPr>
            <a:r>
              <a:rPr lang="en-US" altLang="en-US" sz="3200" dirty="0">
                <a:latin typeface="Calibri" panose="020F0502020204030204" pitchFamily="34" charset="0"/>
                <a:ea typeface="MS PGothic" panose="020B0600070205080204" pitchFamily="34" charset="-128"/>
              </a:rPr>
              <a:t>Role of </a:t>
            </a:r>
            <a:r>
              <a:rPr lang="en-US" altLang="en-US" sz="3200" i="1" dirty="0">
                <a:latin typeface="Calibri" panose="020F0502020204030204" pitchFamily="34" charset="0"/>
                <a:ea typeface="MS PGothic" panose="020B0600070205080204" pitchFamily="34" charset="-128"/>
              </a:rPr>
              <a:t>media relations</a:t>
            </a:r>
          </a:p>
          <a:p>
            <a:pPr eaLnBrk="1" hangingPunct="1">
              <a:lnSpc>
                <a:spcPct val="200000"/>
              </a:lnSpc>
            </a:pPr>
            <a:r>
              <a:rPr lang="en-US" altLang="en-US" sz="3200" i="1" dirty="0">
                <a:latin typeface="Calibri" panose="020F0502020204030204" pitchFamily="34" charset="0"/>
                <a:ea typeface="MS PGothic" panose="020B0600070205080204" pitchFamily="34" charset="-128"/>
              </a:rPr>
              <a:t>Access to </a:t>
            </a:r>
            <a:r>
              <a:rPr lang="en-US" altLang="en-US" sz="3200" dirty="0">
                <a:latin typeface="Calibri" panose="020F0502020204030204" pitchFamily="34" charset="0"/>
                <a:ea typeface="MS PGothic" panose="020B0600070205080204" pitchFamily="34" charset="-128"/>
              </a:rPr>
              <a:t>top managers</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24599" y="4062076"/>
            <a:ext cx="2792507" cy="2338724"/>
          </a:xfrm>
          <a:prstGeom prst="rect">
            <a:avLst/>
          </a:prstGeom>
        </p:spPr>
      </p:pic>
    </p:spTree>
    <p:extLst>
      <p:ext uri="{BB962C8B-B14F-4D97-AF65-F5344CB8AC3E}">
        <p14:creationId xmlns:p14="http://schemas.microsoft.com/office/powerpoint/2010/main" val="1881287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10420"/>
            <a:ext cx="8229600" cy="1076757"/>
          </a:xfrm>
          <a:prstGeom prst="rect">
            <a:avLst/>
          </a:prstGeom>
        </p:spPr>
        <p:txBody>
          <a:bodyPr/>
          <a:lstStyle>
            <a:lvl1pPr>
              <a:defRPr/>
            </a:lvl1pPr>
          </a:lstStyle>
          <a:p>
            <a:pPr algn="ctr" eaLnBrk="1" hangingPunct="1">
              <a:lnSpc>
                <a:spcPct val="105000"/>
              </a:lnSpc>
            </a:pPr>
            <a:r>
              <a:rPr lang="en-US" altLang="en-US" dirty="0">
                <a:ea typeface="MS PGothic" charset="-128"/>
              </a:rPr>
              <a:t>Public Relations in the Internet and </a:t>
            </a:r>
            <a:br>
              <a:rPr lang="en-US" altLang="en-US" dirty="0">
                <a:ea typeface="MS PGothic" charset="-128"/>
              </a:rPr>
            </a:br>
            <a:r>
              <a:rPr lang="en-US" altLang="en-US" dirty="0">
                <a:ea typeface="MS PGothic" charset="-128"/>
              </a:rPr>
              <a:t>Social Media Age</a:t>
            </a:r>
            <a:r>
              <a:rPr lang="en-US" altLang="en-US" sz="800" dirty="0">
                <a:ea typeface="MS PGothic" charset="-128"/>
              </a:rPr>
              <a:t>1</a:t>
            </a:r>
            <a:endParaRPr lang="en-US" altLang="en-US" dirty="0"/>
          </a:p>
        </p:txBody>
      </p:sp>
      <p:sp>
        <p:nvSpPr>
          <p:cNvPr id="22530" name="Content Placeholder 2"/>
          <p:cNvSpPr>
            <a:spLocks noGrp="1"/>
          </p:cNvSpPr>
          <p:nvPr>
            <p:ph type="body" sz="quarter" idx="10"/>
          </p:nvPr>
        </p:nvSpPr>
        <p:spPr bwMode="auto">
          <a:xfrm>
            <a:off x="685800" y="1219200"/>
            <a:ext cx="8229600" cy="4876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100000"/>
              </a:lnSpc>
            </a:pPr>
            <a:r>
              <a:rPr lang="en-US" altLang="en-US" b="1" dirty="0">
                <a:latin typeface="Calibri" panose="020F0502020204030204" pitchFamily="34" charset="0"/>
              </a:rPr>
              <a:t>More and more people are finding their news, marketing, or other public relations information through Internet-related vehicles</a:t>
            </a:r>
          </a:p>
          <a:p>
            <a:pPr eaLnBrk="1" hangingPunct="1">
              <a:lnSpc>
                <a:spcPct val="100000"/>
              </a:lnSpc>
            </a:pPr>
            <a:endParaRPr lang="en-US" altLang="en-US" b="1" dirty="0">
              <a:latin typeface="Calibri" panose="020F0502020204030204" pitchFamily="34" charset="0"/>
            </a:endParaRPr>
          </a:p>
          <a:p>
            <a:pPr eaLnBrk="1" hangingPunct="1">
              <a:lnSpc>
                <a:spcPct val="100000"/>
              </a:lnSpc>
            </a:pPr>
            <a:r>
              <a:rPr lang="en-US" altLang="en-US" b="1" dirty="0">
                <a:latin typeface="Calibri" panose="020F0502020204030204" pitchFamily="34" charset="0"/>
                <a:ea typeface="MS PGothic" panose="020B0600070205080204" pitchFamily="34" charset="-128"/>
              </a:rPr>
              <a:t>Growing trend by younger generations to access information via social media </a:t>
            </a:r>
          </a:p>
          <a:p>
            <a:pPr eaLnBrk="1" hangingPunct="1">
              <a:lnSpc>
                <a:spcPct val="100000"/>
              </a:lnSpc>
            </a:pPr>
            <a:endParaRPr lang="en-US" altLang="en-US" b="1" dirty="0">
              <a:latin typeface="Calibri" panose="020F0502020204030204" pitchFamily="34" charset="0"/>
              <a:ea typeface="MS PGothic" panose="020B0600070205080204" pitchFamily="34" charset="-128"/>
            </a:endParaRPr>
          </a:p>
          <a:p>
            <a:pPr eaLnBrk="1" hangingPunct="1">
              <a:lnSpc>
                <a:spcPct val="100000"/>
              </a:lnSpc>
            </a:pPr>
            <a:r>
              <a:rPr lang="en-US" altLang="en-US" b="1" dirty="0">
                <a:latin typeface="Calibri" panose="020F0502020204030204" pitchFamily="34" charset="0"/>
                <a:ea typeface="MS PGothic" panose="020B0600070205080204" pitchFamily="34" charset="-128"/>
              </a:rPr>
              <a:t>Social Media influencer</a:t>
            </a:r>
          </a:p>
          <a:p>
            <a:pPr eaLnBrk="1" hangingPunct="1">
              <a:lnSpc>
                <a:spcPct val="100000"/>
              </a:lnSpc>
            </a:pPr>
            <a:endParaRPr lang="en-US" altLang="en-US" b="1" dirty="0">
              <a:latin typeface="Calibri" panose="020F0502020204030204" pitchFamily="34" charset="0"/>
              <a:ea typeface="MS PGothic" panose="020B0600070205080204" pitchFamily="34" charset="-128"/>
            </a:endParaRPr>
          </a:p>
          <a:p>
            <a:pPr eaLnBrk="1" hangingPunct="1">
              <a:lnSpc>
                <a:spcPct val="100000"/>
              </a:lnSpc>
            </a:pPr>
            <a:r>
              <a:rPr lang="en-US" altLang="en-US" b="1" dirty="0">
                <a:latin typeface="Calibri" panose="020F0502020204030204" pitchFamily="34" charset="0"/>
                <a:ea typeface="MS PGothic" panose="020B0600070205080204" pitchFamily="34" charset="-128"/>
              </a:rPr>
              <a:t>Some businesses decentralize their global public relations programs </a:t>
            </a:r>
            <a:endParaRPr lang="en-US" altLang="en-US"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58454" y="3581400"/>
            <a:ext cx="2258826" cy="1606276"/>
          </a:xfrm>
          <a:prstGeom prst="rect">
            <a:avLst/>
          </a:prstGeom>
        </p:spPr>
      </p:pic>
    </p:spTree>
    <p:extLst>
      <p:ext uri="{BB962C8B-B14F-4D97-AF65-F5344CB8AC3E}">
        <p14:creationId xmlns:p14="http://schemas.microsoft.com/office/powerpoint/2010/main" val="10519844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59014"/>
            <a:ext cx="8229600" cy="546100"/>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Public’s Access to the News by Platform</a:t>
            </a:r>
          </a:p>
        </p:txBody>
      </p:sp>
      <p:sp>
        <p:nvSpPr>
          <p:cNvPr id="3" name="Content Placeholder 2"/>
          <p:cNvSpPr>
            <a:spLocks noGrp="1"/>
          </p:cNvSpPr>
          <p:nvPr>
            <p:ph sz="quarter" idx="12"/>
          </p:nvPr>
        </p:nvSpPr>
        <p:spPr>
          <a:xfrm>
            <a:off x="6553200" y="1119414"/>
            <a:ext cx="1981200" cy="317679"/>
          </a:xfrm>
        </p:spPr>
        <p:txBody>
          <a:bodyPr/>
          <a:lstStyle/>
          <a:p>
            <a:pPr algn="r"/>
            <a:r>
              <a:rPr lang="en-US" altLang="en-US" dirty="0">
                <a:latin typeface="Tahoma" panose="020B0604030504040204" pitchFamily="34" charset="0"/>
                <a:ea typeface="Tahoma" panose="020B0604030504040204" pitchFamily="34" charset="0"/>
                <a:cs typeface="Tahoma" panose="020B0604030504040204" pitchFamily="34" charset="0"/>
              </a:rPr>
              <a:t>Figure 19.2</a:t>
            </a:r>
          </a:p>
        </p:txBody>
      </p:sp>
      <p:sp>
        <p:nvSpPr>
          <p:cNvPr id="4" name="Content Placeholder 3"/>
          <p:cNvSpPr>
            <a:spLocks noGrp="1"/>
          </p:cNvSpPr>
          <p:nvPr>
            <p:ph sz="quarter" idx="13"/>
          </p:nvPr>
        </p:nvSpPr>
        <p:spPr>
          <a:xfrm>
            <a:off x="1943100" y="1231900"/>
            <a:ext cx="4648200" cy="215900"/>
          </a:xfrm>
        </p:spPr>
        <p:txBody>
          <a:bodyPr/>
          <a:lstStyle/>
          <a:p>
            <a:r>
              <a:rPr lang="en-GB" dirty="0"/>
              <a:t>Copyright © McGraw-Hill Education. Permission required for reproduction or display. </a:t>
            </a:r>
          </a:p>
        </p:txBody>
      </p:sp>
      <p:pic>
        <p:nvPicPr>
          <p:cNvPr id="5" name="Picture 4" descr="The bar graph displays the public’s access to the news by platform per age group."/>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1033" y="1676400"/>
            <a:ext cx="6939967" cy="4581525"/>
          </a:xfrm>
          <a:prstGeom prst="rect">
            <a:avLst/>
          </a:prstGeom>
        </p:spPr>
      </p:pic>
      <p:sp>
        <p:nvSpPr>
          <p:cNvPr id="7" name="TextBox 6">
            <a:hlinkClick r:id="rId4" action="ppaction://hlinksldjump"/>
          </p:cNvPr>
          <p:cNvSpPr txBox="1"/>
          <p:nvPr/>
        </p:nvSpPr>
        <p:spPr>
          <a:xfrm>
            <a:off x="6705600" y="6248400"/>
            <a:ext cx="2286000" cy="215444"/>
          </a:xfrm>
          <a:prstGeom prst="rect">
            <a:avLst/>
          </a:prstGeom>
          <a:noFill/>
        </p:spPr>
        <p:txBody>
          <a:bodyPr wrap="square" rtlCol="0">
            <a:spAutoFit/>
          </a:bodyPr>
          <a:lstStyle/>
          <a:p>
            <a:r>
              <a:rPr lang="en-US" sz="800" dirty="0">
                <a:hlinkClick r:id="rId5" action="ppaction://hlinksldjump"/>
              </a:rPr>
              <a:t>Access the text alternative for these images.</a:t>
            </a:r>
            <a:endParaRPr lang="en-US" sz="800" dirty="0"/>
          </a:p>
        </p:txBody>
      </p:sp>
    </p:spTree>
    <p:extLst>
      <p:ext uri="{BB962C8B-B14F-4D97-AF65-F5344CB8AC3E}">
        <p14:creationId xmlns:p14="http://schemas.microsoft.com/office/powerpoint/2010/main" val="13264952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Business and Society Template final sample">
  <a:themeElements>
    <a:clrScheme name="B&amp;S">
      <a:dk1>
        <a:srgbClr val="000000"/>
      </a:dk1>
      <a:lt1>
        <a:srgbClr val="FFFFFF"/>
      </a:lt1>
      <a:dk2>
        <a:srgbClr val="44546A"/>
      </a:dk2>
      <a:lt2>
        <a:srgbClr val="E7E6E6"/>
      </a:lt2>
      <a:accent1>
        <a:srgbClr val="FE4E5A"/>
      </a:accent1>
      <a:accent2>
        <a:srgbClr val="40B4E5"/>
      </a:accent2>
      <a:accent3>
        <a:srgbClr val="125F9A"/>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siness and Society Template final sample" id="{D2099020-F500-374D-A0DF-66B7CD087008}" vid="{347D7548-E6AA-8148-A865-2DA801426D12}"/>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Business and Society Template final sample</Template>
  <TotalTime>4057</TotalTime>
  <Words>3230</Words>
  <Application>Microsoft Office PowerPoint</Application>
  <PresentationFormat>On-screen Show (4:3)</PresentationFormat>
  <Paragraphs>309</Paragraphs>
  <Slides>25</Slides>
  <Notes>24</Notes>
  <HiddenSlides>6</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Calibri Light</vt:lpstr>
      <vt:lpstr>Tahoma</vt:lpstr>
      <vt:lpstr>Times New Roman</vt:lpstr>
      <vt:lpstr>Wingdings</vt:lpstr>
      <vt:lpstr>Business and Society Template final sample</vt:lpstr>
      <vt:lpstr>Managing the Public and  the Corporate Reputation</vt:lpstr>
      <vt:lpstr>The General Public1</vt:lpstr>
      <vt:lpstr>The General Public3</vt:lpstr>
      <vt:lpstr>What is Reputation?</vt:lpstr>
      <vt:lpstr>Why Does Reputation Matter?</vt:lpstr>
      <vt:lpstr>Select Companies from the 2018 Harris Poll Reputation Quotient Rankings</vt:lpstr>
      <vt:lpstr>The Public Relations Department1</vt:lpstr>
      <vt:lpstr>Public Relations in the Internet and  Social Media Age1</vt:lpstr>
      <vt:lpstr>Public’s Access to the News by Platform</vt:lpstr>
      <vt:lpstr>Brand Management</vt:lpstr>
      <vt:lpstr>Crisis Management1</vt:lpstr>
      <vt:lpstr>Crisis Management2</vt:lpstr>
      <vt:lpstr>Effective Crisis Management Plan </vt:lpstr>
      <vt:lpstr>Declining Percentage of People Trusting the Media, 2017-2018</vt:lpstr>
      <vt:lpstr>Engaging Key Stakeholders with Specific Tactics: Executive Visibility1</vt:lpstr>
      <vt:lpstr>Engaging Key Stakeholders with Specific Tactics:</vt:lpstr>
      <vt:lpstr>Global Sponsorship Spending, 2007-2018</vt:lpstr>
      <vt:lpstr>A Poster from Brazil’s Say No-Anorexia Campaign</vt:lpstr>
      <vt:lpstr>End of Main Content</vt:lpstr>
      <vt:lpstr>Accessibility Content:  Text Alternatives for Images</vt:lpstr>
      <vt:lpstr>Select Companies from the 2018 Harris Poll Reputation Quotient Rankings Text Alternative</vt:lpstr>
      <vt:lpstr>Public’s Access to the News by Platform Text Alternative</vt:lpstr>
      <vt:lpstr>Declining Percentage of People Trusting the Media, 2017-2018 Text Alternative</vt:lpstr>
      <vt:lpstr>Global Sponsorship Spending, 2007-2018 Text Alternative</vt:lpstr>
      <vt:lpstr>A Poster from Brazil’s Say No-Anorexia Campaign  Text Alternative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19 The Public and Corporate Reputation</dc:title>
  <dc:creator>Arnaud, Anke U.</dc:creator>
  <cp:lastModifiedBy>zelimir Todorovic</cp:lastModifiedBy>
  <cp:revision>135</cp:revision>
  <cp:lastPrinted>1601-01-01T00:00:00Z</cp:lastPrinted>
  <dcterms:created xsi:type="dcterms:W3CDTF">2016-01-15T13:39:39Z</dcterms:created>
  <dcterms:modified xsi:type="dcterms:W3CDTF">2020-06-25T22:29:26Z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TC010690261033</vt:lpwstr>
  </property>
</Properties>
</file>